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36" r:id="rId3"/>
    <p:sldId id="344" r:id="rId4"/>
    <p:sldId id="359" r:id="rId5"/>
    <p:sldId id="356" r:id="rId6"/>
    <p:sldId id="360" r:id="rId7"/>
    <p:sldId id="357" r:id="rId8"/>
    <p:sldId id="365" r:id="rId9"/>
    <p:sldId id="35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57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0F0"/>
    <a:srgbClr val="0E8BF2"/>
    <a:srgbClr val="0DA2DD"/>
    <a:srgbClr val="6CCFF6"/>
    <a:srgbClr val="6EBBF4"/>
    <a:srgbClr val="E6F7FE"/>
    <a:srgbClr val="2EACF2"/>
    <a:srgbClr val="0FA0F0"/>
    <a:srgbClr val="1EA0F0"/>
    <a:srgbClr val="10A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52761" autoAdjust="0"/>
  </p:normalViewPr>
  <p:slideViewPr>
    <p:cSldViewPr snapToGrid="0" showGuides="1">
      <p:cViewPr varScale="1">
        <p:scale>
          <a:sx n="56" d="100"/>
          <a:sy n="56" d="100"/>
        </p:scale>
        <p:origin x="2982" y="72"/>
      </p:cViewPr>
      <p:guideLst>
        <p:guide orient="horz" pos="2160"/>
        <p:guide pos="1572"/>
        <p:guide pos="3840"/>
        <p:guide pos="7469"/>
        <p:guide pos="21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AEEDD-4ABF-4307-A208-F75625B4F154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CB76D-8964-4DE6-8474-615AE0309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76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79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50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0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63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5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LG U+ </a:t>
            </a:r>
            <a:r>
              <a:rPr lang="en-US" altLang="ko-KR" dirty="0" err="1" smtClean="0"/>
              <a:t>Wagle</a:t>
            </a:r>
            <a:r>
              <a:rPr lang="en-US" altLang="ko-KR" dirty="0" smtClean="0"/>
              <a:t> : 2010.03 ~ 2013.11 – 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3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CB76D-8964-4DE6-8474-615AE03092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27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jpeg"/><Relationship Id="rId7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olidFill>
                <a:schemeClr val="lt1"/>
              </a:solidFill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9E333A0-1051-49A2-AD2C-F731DC999F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36317" y="4376116"/>
            <a:ext cx="2927351" cy="248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 userDrawn="1">
  <p:cSld name="9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4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5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B7F8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7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16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48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6922871" y="4126294"/>
            <a:ext cx="2935504" cy="2741231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5072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2"/>
          <p:cNvSpPr txBox="1"/>
          <p:nvPr/>
        </p:nvSpPr>
        <p:spPr>
          <a:xfrm>
            <a:off x="1546950" y="748241"/>
            <a:ext cx="3353913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특화 프로젝트</a:t>
            </a:r>
            <a:endParaRPr sz="4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350585" y="4126294"/>
            <a:ext cx="2935504" cy="2741231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39605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404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사용자 지정 레이아웃" preserve="1" userDrawn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341096" y="5120251"/>
            <a:ext cx="1992530" cy="1747274"/>
          </a:xfrm>
          <a:prstGeom prst="rect">
            <a:avLst/>
          </a:prstGeom>
        </p:spPr>
      </p:pic>
      <p:pic>
        <p:nvPicPr>
          <p:cNvPr id="7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;p7"/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10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A07D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3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078137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 preserve="1">
  <p:cSld name="2_콘텐츠 2개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79" name="Google Shape;79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3" r="14965" b="78983"/>
            <a:stretch/>
          </p:blipFill>
          <p:spPr>
            <a:xfrm>
              <a:off x="7347283" y="142708"/>
              <a:ext cx="3535605" cy="1305424"/>
            </a:xfrm>
            <a:prstGeom prst="rect">
              <a:avLst/>
            </a:prstGeom>
          </p:spPr>
        </p:pic>
      </p:grp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7423280" y="69850"/>
            <a:ext cx="1631820" cy="862674"/>
            <a:chOff x="7423280" y="69850"/>
            <a:chExt cx="1631820" cy="862674"/>
          </a:xfrm>
        </p:grpSpPr>
        <p:pic>
          <p:nvPicPr>
            <p:cNvPr id="13" name="Google Shape;50;p12"/>
            <p:cNvPicPr preferRelativeResize="0"/>
            <p:nvPr userDrawn="1"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23280" y="441158"/>
              <a:ext cx="1207373" cy="491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/>
            <p:cNvSpPr/>
            <p:nvPr userDrawn="1"/>
          </p:nvSpPr>
          <p:spPr>
            <a:xfrm>
              <a:off x="8070850" y="69850"/>
              <a:ext cx="984250" cy="130175"/>
            </a:xfrm>
            <a:prstGeom prst="rect">
              <a:avLst/>
            </a:prstGeom>
            <a:solidFill>
              <a:srgbClr val="A07D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모서리가 둥근 직사각형 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49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A07D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A07D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A07DC1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A07DC1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r="20999" b="78983"/>
          <a:stretch/>
        </p:blipFill>
        <p:spPr>
          <a:xfrm>
            <a:off x="6922871" y="3640520"/>
            <a:ext cx="2935504" cy="2741231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389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6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/>
          <p:nvPr/>
        </p:nvSpPr>
        <p:spPr>
          <a:xfrm>
            <a:off x="1546950" y="748241"/>
            <a:ext cx="349027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특화 프로젝트</a:t>
            </a:r>
            <a:endParaRPr sz="4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6877051" y="4352925"/>
            <a:ext cx="3083140" cy="2514601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502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/>
          <p:nvPr/>
        </p:nvSpPr>
        <p:spPr>
          <a:xfrm>
            <a:off x="1546950" y="748241"/>
            <a:ext cx="349027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특화 프로젝트</a:t>
            </a:r>
            <a:endParaRPr sz="4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350585" y="4352925"/>
            <a:ext cx="3083140" cy="2514601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4187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8302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13CBC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13CBC3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13CBC3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6877051" y="3867150"/>
            <a:ext cx="3083140" cy="2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85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사용자 지정 레이아웃" preserve="1">
  <p:cSld name="8_사용자 지정 레이아웃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13C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1751" r="20411" b="78948"/>
          <a:stretch/>
        </p:blipFill>
        <p:spPr>
          <a:xfrm>
            <a:off x="276224" y="5235839"/>
            <a:ext cx="2162175" cy="1629868"/>
          </a:xfrm>
          <a:prstGeom prst="rect">
            <a:avLst/>
          </a:prstGeom>
        </p:spPr>
      </p:pic>
      <p:pic>
        <p:nvPicPr>
          <p:cNvPr id="6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41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51" name="Google Shape;51;p12"/>
          <p:cNvSpPr txBox="1"/>
          <p:nvPr/>
        </p:nvSpPr>
        <p:spPr>
          <a:xfrm>
            <a:off x="1546950" y="748241"/>
            <a:ext cx="3353913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특화 프로젝트</a:t>
            </a:r>
            <a:endParaRPr sz="4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396058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8A568C4-2358-4E8A-95DF-7A6D631484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83117" y="4376116"/>
            <a:ext cx="2927351" cy="248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0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>
  <p:cSld name="2_제목 및 내용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7620754" y="8489"/>
              <a:ext cx="3408194" cy="1462459"/>
              <a:chOff x="7620754" y="8489"/>
              <a:chExt cx="3408194" cy="1462459"/>
            </a:xfrm>
          </p:grpSpPr>
          <p:grpSp>
            <p:nvGrpSpPr>
              <p:cNvPr id="3" name="그룹 2"/>
              <p:cNvGrpSpPr/>
              <p:nvPr userDrawn="1"/>
            </p:nvGrpSpPr>
            <p:grpSpPr>
              <a:xfrm>
                <a:off x="7620754" y="260350"/>
                <a:ext cx="3408194" cy="1210598"/>
                <a:chOff x="7429550" y="-8022"/>
                <a:chExt cx="3603634" cy="1478969"/>
              </a:xfrm>
            </p:grpSpPr>
            <p:pic>
              <p:nvPicPr>
                <p:cNvPr id="14" name="그림 13"/>
                <p:cNvPicPr>
                  <a:picLocks noChangeAspect="1"/>
                </p:cNvPicPr>
                <p:nvPr userDrawn="1"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343" t="1751" r="13560" b="78948"/>
                <a:stretch/>
              </p:blipFill>
              <p:spPr>
                <a:xfrm>
                  <a:off x="7429550" y="-8022"/>
                  <a:ext cx="3603634" cy="1456109"/>
                </a:xfrm>
                <a:prstGeom prst="rect">
                  <a:avLst/>
                </a:prstGeom>
              </p:spPr>
            </p:pic>
            <p:sp>
              <p:nvSpPr>
                <p:cNvPr id="2" name="직사각형 1"/>
                <p:cNvSpPr/>
                <p:nvPr userDrawn="1"/>
              </p:nvSpPr>
              <p:spPr>
                <a:xfrm>
                  <a:off x="8753473" y="1425228"/>
                  <a:ext cx="242888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/>
                <p:cNvSpPr/>
                <p:nvPr userDrawn="1"/>
              </p:nvSpPr>
              <p:spPr>
                <a:xfrm>
                  <a:off x="9644953" y="1431462"/>
                  <a:ext cx="540000" cy="332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8" name="그림 17"/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343" t="1751" r="38144" b="92893"/>
              <a:stretch/>
            </p:blipFill>
            <p:spPr>
              <a:xfrm>
                <a:off x="8415212" y="8489"/>
                <a:ext cx="909638" cy="330754"/>
              </a:xfrm>
              <a:prstGeom prst="rect">
                <a:avLst/>
              </a:prstGeom>
            </p:spPr>
          </p:pic>
        </p:grpSp>
      </p:grp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323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;p12"/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43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/>
          <p:nvPr/>
        </p:nvSpPr>
        <p:spPr>
          <a:xfrm>
            <a:off x="1546950" y="748241"/>
            <a:ext cx="349027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특화 프로젝트</a:t>
            </a:r>
            <a:endParaRPr sz="4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6762750" y="4099650"/>
            <a:ext cx="3248025" cy="2767876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784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/>
          <p:nvPr/>
        </p:nvSpPr>
        <p:spPr>
          <a:xfrm>
            <a:off x="1546950" y="748241"/>
            <a:ext cx="349027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특화 프로젝트</a:t>
            </a:r>
            <a:endParaRPr sz="4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350585" y="4099650"/>
            <a:ext cx="3248025" cy="2767876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56179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199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2DCDE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2DCDE3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2DCDE3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6762750" y="3613875"/>
            <a:ext cx="3248025" cy="27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3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 preserve="1">
  <p:cSld name="3_제목 슬라이드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892" y="700"/>
            <a:ext cx="12191456" cy="6857303"/>
            <a:chOff x="892" y="700"/>
            <a:chExt cx="12191456" cy="6857303"/>
          </a:xfrm>
        </p:grpSpPr>
        <p:grpSp>
          <p:nvGrpSpPr>
            <p:cNvPr id="3" name="그룹 2"/>
            <p:cNvGrpSpPr/>
            <p:nvPr userDrawn="1"/>
          </p:nvGrpSpPr>
          <p:grpSpPr>
            <a:xfrm>
              <a:off x="892" y="700"/>
              <a:ext cx="12191456" cy="6857303"/>
              <a:chOff x="892" y="700"/>
              <a:chExt cx="12191456" cy="6857303"/>
            </a:xfrm>
          </p:grpSpPr>
          <p:pic>
            <p:nvPicPr>
              <p:cNvPr id="84" name="Google Shape;84;p19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892" y="700"/>
                <a:ext cx="12191456" cy="6857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그림 9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652" t="1078" r="3500" b="79277"/>
              <a:stretch/>
            </p:blipFill>
            <p:spPr>
              <a:xfrm>
                <a:off x="7002379" y="184485"/>
                <a:ext cx="4989095" cy="1269012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9299573" y="903525"/>
                <a:ext cx="498310" cy="549972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52" t="1078" r="45696" b="93436"/>
            <a:stretch/>
          </p:blipFill>
          <p:spPr>
            <a:xfrm>
              <a:off x="8392544" y="93745"/>
              <a:ext cx="862747" cy="333209"/>
            </a:xfrm>
            <a:prstGeom prst="rect">
              <a:avLst/>
            </a:prstGeom>
          </p:spPr>
        </p:pic>
      </p:grp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17051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0;p12"/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265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사용자 지정 레이아웃" preserve="1">
  <p:cSld name="4_사용자 지정 레이아웃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2DCD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89" r="20197" b="78918"/>
          <a:stretch/>
        </p:blipFill>
        <p:spPr>
          <a:xfrm>
            <a:off x="287786" y="5057775"/>
            <a:ext cx="2112514" cy="1800225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427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/>
          <p:nvPr/>
        </p:nvSpPr>
        <p:spPr>
          <a:xfrm>
            <a:off x="1546950" y="748241"/>
            <a:ext cx="349027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특화 프로젝트</a:t>
            </a:r>
            <a:endParaRPr sz="4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6907913" y="4105275"/>
            <a:ext cx="3007612" cy="2752726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180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/>
          <p:nvPr/>
        </p:nvSpPr>
        <p:spPr>
          <a:xfrm>
            <a:off x="1546950" y="748241"/>
            <a:ext cx="349027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특화 프로젝트</a:t>
            </a:r>
            <a:endParaRPr sz="4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350585" y="4105275"/>
            <a:ext cx="3007612" cy="2752726"/>
          </a:xfrm>
          <a:prstGeom prst="rect">
            <a:avLst/>
          </a:prstGeom>
        </p:spPr>
      </p:pic>
      <p:pic>
        <p:nvPicPr>
          <p:cNvPr id="8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11016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119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5E92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5E92CE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5E92CE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6960732" y="3629025"/>
            <a:ext cx="3007612" cy="27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20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비교" preserve="1">
  <p:cSld name="1_비교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20" name="Google Shape;20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그림 1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68" r="13733" b="78888"/>
            <a:stretch/>
          </p:blipFill>
          <p:spPr>
            <a:xfrm>
              <a:off x="7410918" y="114861"/>
              <a:ext cx="3632930" cy="1334145"/>
            </a:xfrm>
            <a:prstGeom prst="rect">
              <a:avLst/>
            </a:prstGeom>
          </p:spPr>
        </p:pic>
      </p:grpSp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23" name="Google Shape;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pic>
        <p:nvPicPr>
          <p:cNvPr id="18" name="Google Shape;50;p12"/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모서리가 둥근 직사각형 8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34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사용자 지정 레이아웃" preserve="1" userDrawn="1">
  <p:cSld name="7_사용자 지정 레이아웃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olidFill>
                <a:schemeClr val="lt1"/>
              </a:solidFill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71" y="438647"/>
            <a:ext cx="1209499" cy="388210"/>
          </a:xfrm>
          <a:prstGeom prst="rect">
            <a:avLst/>
          </a:prstGeom>
        </p:spPr>
      </p:pic>
      <p:pic>
        <p:nvPicPr>
          <p:cNvPr id="7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09;p2"/>
          <p:cNvGrpSpPr/>
          <p:nvPr userDrawn="1"/>
        </p:nvGrpSpPr>
        <p:grpSpPr>
          <a:xfrm>
            <a:off x="1823525" y="873732"/>
            <a:ext cx="10368475" cy="1120824"/>
            <a:chOff x="1367644" y="396259"/>
            <a:chExt cx="7776356" cy="944004"/>
          </a:xfrm>
        </p:grpSpPr>
        <p:sp>
          <p:nvSpPr>
            <p:cNvPr id="10" name="Google Shape;110;p2"/>
            <p:cNvSpPr/>
            <p:nvPr/>
          </p:nvSpPr>
          <p:spPr>
            <a:xfrm>
              <a:off x="1367644" y="396259"/>
              <a:ext cx="1764196" cy="94400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538CD5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1" name="Google Shape;111;p2"/>
            <p:cNvSpPr/>
            <p:nvPr/>
          </p:nvSpPr>
          <p:spPr>
            <a:xfrm>
              <a:off x="2951820" y="396259"/>
              <a:ext cx="6192180" cy="944004"/>
            </a:xfrm>
            <a:prstGeom prst="roundRect">
              <a:avLst>
                <a:gd name="adj" fmla="val 0"/>
              </a:avLst>
            </a:prstGeom>
            <a:solidFill>
              <a:srgbClr val="6C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noProof="0" dirty="0">
                <a:solidFill>
                  <a:schemeClr val="lt1"/>
                </a:solidFill>
                <a:sym typeface="Malgun Gothic"/>
              </a:endParaRPr>
            </a:p>
          </p:txBody>
        </p:sp>
      </p:grpSp>
      <p:sp>
        <p:nvSpPr>
          <p:cNvPr id="13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760" y="873730"/>
            <a:ext cx="8256240" cy="11208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F7F9F0BE-1CC0-406F-ABA5-76D895C4526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5233" y="5271607"/>
            <a:ext cx="1871133" cy="15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93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사용자 지정 레이아웃" preserve="1">
  <p:cSld name="5_사용자 지정 레이아웃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/>
        </p:nvSpPr>
        <p:spPr>
          <a:xfrm>
            <a:off x="-2133" y="0"/>
            <a:ext cx="3935759" cy="6858000"/>
          </a:xfrm>
          <a:prstGeom prst="rect">
            <a:avLst/>
          </a:prstGeom>
          <a:solidFill>
            <a:srgbClr val="5E92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7" r="20708" b="78888"/>
          <a:stretch/>
        </p:blipFill>
        <p:spPr>
          <a:xfrm>
            <a:off x="316182" y="5057775"/>
            <a:ext cx="2074594" cy="1800225"/>
          </a:xfrm>
          <a:prstGeom prst="rect">
            <a:avLst/>
          </a:prstGeom>
        </p:spPr>
      </p:pic>
      <p:pic>
        <p:nvPicPr>
          <p:cNvPr id="6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2;p16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785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 dirty="0">
              <a:latin typeface="삼성긴고딕OTF Regular" panose="020B0600000101010101" pitchFamily="34" charset="-127"/>
              <a:ea typeface="삼성긴고딕OTF Regular" panose="020B0600000101010101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" y="298376"/>
            <a:ext cx="1016944" cy="7207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350585" y="4133851"/>
            <a:ext cx="3059642" cy="272415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443996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3186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 dirty="0">
              <a:latin typeface="삼성긴고딕OTF Regular" panose="020B0600000101010101" pitchFamily="34" charset="-127"/>
              <a:ea typeface="삼성긴고딕OTF Regular" panose="020B0600000101010101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" y="298376"/>
            <a:ext cx="1016944" cy="7207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6874933" y="4133851"/>
            <a:ext cx="3059642" cy="272415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791075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3406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F69E4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F69E47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F69E47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6874933" y="3657601"/>
            <a:ext cx="3059642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922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>
  <p:cSld name="10_사용자 지정 레이아웃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3" y="0"/>
            <a:ext cx="3935759" cy="6858000"/>
          </a:xfrm>
          <a:prstGeom prst="rect">
            <a:avLst/>
          </a:prstGeom>
          <a:solidFill>
            <a:srgbClr val="F69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4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4" r="20606" b="78917"/>
          <a:stretch/>
        </p:blipFill>
        <p:spPr>
          <a:xfrm>
            <a:off x="314325" y="5057775"/>
            <a:ext cx="2038350" cy="1800225"/>
          </a:xfrm>
          <a:prstGeom prst="rect">
            <a:avLst/>
          </a:prstGeom>
        </p:spPr>
      </p:pic>
      <p:pic>
        <p:nvPicPr>
          <p:cNvPr id="10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376919" y="5534025"/>
            <a:ext cx="1242582" cy="5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2;p16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5151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>
  <p:cSld name="2_구역 머리글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893" y="702"/>
            <a:ext cx="12191107" cy="6857105"/>
            <a:chOff x="893" y="702"/>
            <a:chExt cx="12191107" cy="6857105"/>
          </a:xfrm>
        </p:grpSpPr>
        <p:pic>
          <p:nvPicPr>
            <p:cNvPr id="68" name="Google Shape;68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3" y="702"/>
              <a:ext cx="12191107" cy="6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2" r="13118" b="78917"/>
            <a:stretch/>
          </p:blipFill>
          <p:spPr>
            <a:xfrm>
              <a:off x="7353300" y="157323"/>
              <a:ext cx="3714750" cy="12916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2" r="45212" b="97200"/>
            <a:stretch/>
          </p:blipFill>
          <p:spPr>
            <a:xfrm>
              <a:off x="8610005" y="88810"/>
              <a:ext cx="421702" cy="171540"/>
            </a:xfrm>
            <a:prstGeom prst="rect">
              <a:avLst/>
            </a:prstGeom>
          </p:spPr>
        </p:pic>
      </p:grp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5323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pic>
        <p:nvPicPr>
          <p:cNvPr id="16" name="Google Shape;50;p12"/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모서리가 둥근 직사각형 9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9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콘텐츠 2개" preserve="1">
  <p:cSld name="1_콘텐츠 2개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8;p12">
            <a:extLst>
              <a:ext uri="{FF2B5EF4-FFF2-40B4-BE49-F238E27FC236}">
                <a16:creationId xmlns:a16="http://schemas.microsoft.com/office/drawing/2014/main" id="{1E6DBDF8-221A-4AF5-9635-74279CEDE8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F22DDFF6-0A2C-41E9-943E-65E25ABD3989}"/>
              </a:ext>
            </a:extLst>
          </p:cNvPr>
          <p:cNvSpPr/>
          <p:nvPr userDrawn="1"/>
        </p:nvSpPr>
        <p:spPr>
          <a:xfrm>
            <a:off x="553720" y="1493520"/>
            <a:ext cx="11638280" cy="5349240"/>
          </a:xfrm>
          <a:custGeom>
            <a:avLst/>
            <a:gdLst>
              <a:gd name="connsiteX0" fmla="*/ 11074400 w 11623040"/>
              <a:gd name="connsiteY0" fmla="*/ 0 h 5318760"/>
              <a:gd name="connsiteX1" fmla="*/ 11623040 w 11623040"/>
              <a:gd name="connsiteY1" fmla="*/ 467360 h 5318760"/>
              <a:gd name="connsiteX2" fmla="*/ 11623040 w 11623040"/>
              <a:gd name="connsiteY2" fmla="*/ 5318760 h 5318760"/>
              <a:gd name="connsiteX3" fmla="*/ 899160 w 11623040"/>
              <a:gd name="connsiteY3" fmla="*/ 5318760 h 5318760"/>
              <a:gd name="connsiteX4" fmla="*/ 0 w 11623040"/>
              <a:gd name="connsiteY4" fmla="*/ 4922520 h 5318760"/>
              <a:gd name="connsiteX5" fmla="*/ 11074400 w 11623040"/>
              <a:gd name="connsiteY5" fmla="*/ 0 h 531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23040" h="5318760">
                <a:moveTo>
                  <a:pt x="11074400" y="0"/>
                </a:moveTo>
                <a:lnTo>
                  <a:pt x="11623040" y="467360"/>
                </a:lnTo>
                <a:lnTo>
                  <a:pt x="11623040" y="5318760"/>
                </a:lnTo>
                <a:lnTo>
                  <a:pt x="899160" y="5318760"/>
                </a:lnTo>
                <a:lnTo>
                  <a:pt x="0" y="4922520"/>
                </a:lnTo>
                <a:lnTo>
                  <a:pt x="11074400" y="0"/>
                </a:lnTo>
                <a:close/>
              </a:path>
            </a:pathLst>
          </a:custGeom>
          <a:solidFill>
            <a:srgbClr val="0DA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367644" y="797351"/>
            <a:ext cx="6492988" cy="5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26837"/>
            <a:ext cx="1209499" cy="388210"/>
          </a:xfrm>
          <a:prstGeom prst="rect">
            <a:avLst/>
          </a:prstGeom>
        </p:spPr>
      </p:pic>
      <p:pic>
        <p:nvPicPr>
          <p:cNvPr id="13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7423280" y="441158"/>
            <a:ext cx="1207373" cy="4913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모서리가 둥근 직사각형 4"/>
          <p:cNvSpPr/>
          <p:nvPr userDrawn="1"/>
        </p:nvSpPr>
        <p:spPr>
          <a:xfrm>
            <a:off x="497306" y="1448132"/>
            <a:ext cx="11213432" cy="5048921"/>
          </a:xfrm>
          <a:prstGeom prst="roundRect">
            <a:avLst>
              <a:gd name="adj" fmla="val 35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8D4A79DF-96E8-4A00-9198-DB659954A3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841529" y="260350"/>
            <a:ext cx="1402457" cy="11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8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1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6C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>
              <a:solidFill>
                <a:schemeClr val="lt1"/>
              </a:solidFill>
              <a:sym typeface="Arial"/>
            </a:endParaRPr>
          </a:p>
        </p:txBody>
      </p:sp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rgbClr val="6CCFF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rgbClr val="6CCFF6"/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rgbClr val="6CCFF6"/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6F20EAD-A388-47BB-B261-56C07D270C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51557" y="3899866"/>
            <a:ext cx="2927351" cy="248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7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2;p1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49251" y="349250"/>
            <a:ext cx="832015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7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2;p1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49251" y="349250"/>
            <a:ext cx="832015" cy="58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43375"/>
            <a:ext cx="5191125" cy="2714625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6363477" y="2369976"/>
            <a:ext cx="5828523" cy="4488024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2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>
  <p:cSld name="2_사용자 지정 레이아웃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2872779"/>
            <a:ext cx="12192000" cy="3508972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3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/>
          <a:srcRect r="36147"/>
          <a:stretch/>
        </p:blipFill>
        <p:spPr>
          <a:xfrm>
            <a:off x="6629401" y="3667126"/>
            <a:ext cx="3314700" cy="2714625"/>
          </a:xfrm>
          <a:prstGeom prst="rect">
            <a:avLst/>
          </a:prstGeom>
        </p:spPr>
      </p:pic>
      <p:cxnSp>
        <p:nvCxnSpPr>
          <p:cNvPr id="28" name="Google Shape;28;p8"/>
          <p:cNvCxnSpPr/>
          <p:nvPr/>
        </p:nvCxnSpPr>
        <p:spPr>
          <a:xfrm rot="10800000" flipH="1">
            <a:off x="-19141" y="694685"/>
            <a:ext cx="1772308" cy="11180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8"/>
          <p:cNvSpPr txBox="1"/>
          <p:nvPr/>
        </p:nvSpPr>
        <p:spPr>
          <a:xfrm>
            <a:off x="995356" y="826857"/>
            <a:ext cx="757811" cy="16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1" dirty="0">
                <a:solidFill>
                  <a:schemeClr val="accent6">
                    <a:lumMod val="75000"/>
                  </a:schemeClr>
                </a:solidFill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Quattrocento Sans"/>
                <a:sym typeface="Quattrocento Sans"/>
              </a:rPr>
              <a:t>Chapter</a:t>
            </a:r>
            <a:endParaRPr sz="1051" dirty="0">
              <a:solidFill>
                <a:schemeClr val="accent6">
                  <a:lumMod val="75000"/>
                </a:schemeClr>
              </a:solidFill>
              <a:latin typeface="삼성긴고딕OTF Regular" panose="020B0600000101010101" pitchFamily="34" charset="-127"/>
              <a:ea typeface="삼성긴고딕OTF Regular" panose="020B0600000101010101" pitchFamily="34" charset="-127"/>
              <a:cs typeface="Quattrocento Sans"/>
              <a:sym typeface="Quattrocento Sans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438647"/>
            <a:ext cx="1209499" cy="388210"/>
          </a:xfrm>
          <a:prstGeom prst="rect">
            <a:avLst/>
          </a:prstGeom>
        </p:spPr>
      </p:pic>
      <p:pic>
        <p:nvPicPr>
          <p:cNvPr id="9" name="Google Shape;50;p12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68344" y="4305301"/>
            <a:ext cx="1766456" cy="789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8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 preserve="1">
  <p:cSld name="1_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 hasCustomPrompt="1"/>
          </p:nvPr>
        </p:nvSpPr>
        <p:spPr>
          <a:xfrm>
            <a:off x="1418444" y="782706"/>
            <a:ext cx="757315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dirty="0"/>
              <a:t>제목</a:t>
            </a:r>
            <a:endParaRPr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10355179" y="782706"/>
            <a:ext cx="922421" cy="645041"/>
          </a:xfrm>
          <a:prstGeom prst="rect">
            <a:avLst/>
          </a:prstGeom>
          <a:solidFill>
            <a:srgbClr val="B7F8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3" y="1039537"/>
            <a:ext cx="1209499" cy="388210"/>
          </a:xfrm>
          <a:prstGeom prst="rect">
            <a:avLst/>
          </a:prstGeom>
        </p:spPr>
      </p:pic>
      <p:pic>
        <p:nvPicPr>
          <p:cNvPr id="6" name="Google Shape;23;p7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50585" y="298376"/>
            <a:ext cx="1017060" cy="720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125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0E02C-68E1-4A8C-8C14-81B47282B09C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195C8-9A30-4361-9D65-FA42E8B22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7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6" r:id="rId2"/>
    <p:sldLayoutId id="2147483668" r:id="rId3"/>
    <p:sldLayoutId id="2147483678" r:id="rId4"/>
    <p:sldLayoutId id="2147483669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estapi.example.com/posts/duplicat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estapi.example.com/posts/duplicat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3"/>
          <p:cNvSpPr txBox="1">
            <a:spLocks/>
          </p:cNvSpPr>
          <p:nvPr/>
        </p:nvSpPr>
        <p:spPr>
          <a:xfrm>
            <a:off x="1518617" y="3464499"/>
            <a:ext cx="3028367" cy="403976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indent="0" defTabSz="914354">
              <a:spcBef>
                <a:spcPct val="20000"/>
              </a:spcBef>
              <a:buFont typeface="Arial" pitchFamily="34" charset="0"/>
              <a:buNone/>
              <a:defRPr kumimoji="0" sz="6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/>
                <a:ea typeface="삼성긴고딕OTF Medium"/>
                <a:cs typeface="Arial"/>
              </a:defRPr>
            </a:lvl1pPr>
            <a:lvl2pPr marL="742913" indent="-285737" defTabSz="914354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2942" indent="-228589" defTabSz="914354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120" indent="-228589" defTabSz="914354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298" indent="-228589" defTabSz="914354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474" indent="-228589" defTabSz="914354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52" indent="-228589" defTabSz="914354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29" indent="-228589" defTabSz="91435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06" indent="-228589" defTabSz="91435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100" b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2023.01.16</a:t>
            </a:r>
            <a:endParaRPr lang="en-US" sz="21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15"/>
          <p:cNvSpPr txBox="1">
            <a:spLocks/>
          </p:cNvSpPr>
          <p:nvPr/>
        </p:nvSpPr>
        <p:spPr>
          <a:xfrm>
            <a:off x="1419131" y="2148601"/>
            <a:ext cx="8961002" cy="1280399"/>
          </a:xfrm>
          <a:prstGeom prst="rect">
            <a:avLst/>
          </a:prstGeom>
        </p:spPr>
        <p:txBody>
          <a:bodyPr anchor="ctr"/>
          <a:lstStyle>
            <a:lvl1pPr marL="342882" indent="-342882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kumimoji="0" lang="ko-KR" altLang="en-US" sz="6000" b="1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Arial"/>
              </a:defRPr>
            </a:lvl1pPr>
            <a:lvl2pPr marL="742913" indent="-285737" algn="l" defTabSz="914354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RESTFul</a:t>
            </a:r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E.L.K. Stack</a:t>
            </a:r>
            <a:endParaRPr kumimoji="0" lang="en-US" altLang="en-US" sz="60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37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7488" y="797351"/>
            <a:ext cx="6492988" cy="511955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ko-KR" altLang="en-US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13" name="사각형: 둥근 모서리 26"/>
          <p:cNvSpPr/>
          <p:nvPr/>
        </p:nvSpPr>
        <p:spPr>
          <a:xfrm>
            <a:off x="716108" y="1587982"/>
            <a:ext cx="8844958" cy="4124196"/>
          </a:xfrm>
          <a:prstGeom prst="roundRect">
            <a:avLst>
              <a:gd name="adj" fmla="val 8577"/>
            </a:avLst>
          </a:prstGeom>
          <a:solidFill>
            <a:srgbClr val="E6F7FE"/>
          </a:solidFill>
        </p:spPr>
        <p:txBody>
          <a:bodyPr wrap="square" tIns="0" anchor="ctr">
            <a:noAutofit/>
          </a:bodyPr>
          <a:lstStyle/>
          <a:p>
            <a:pPr marL="342900" indent="-342900" latinLnBrk="0">
              <a:lnSpc>
                <a:spcPct val="150000"/>
              </a:lnSpc>
              <a:buClr>
                <a:srgbClr val="0E95E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200" b="1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RESTFul</a:t>
            </a:r>
            <a:endParaRPr lang="en-US" altLang="ko-KR" sz="22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  <a:p>
            <a:pPr marL="342900" indent="-342900" latinLnBrk="0">
              <a:lnSpc>
                <a:spcPct val="150000"/>
              </a:lnSpc>
              <a:buClr>
                <a:srgbClr val="0E95E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E.L.K. Stack</a:t>
            </a:r>
            <a:endParaRPr lang="en-US" altLang="ko-KR" sz="22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30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7488" y="797351"/>
            <a:ext cx="7348504" cy="511955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n-US" altLang="ko-KR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RESTFul</a:t>
            </a:r>
            <a:endParaRPr lang="ko-KR" altLang="en-US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2720" y="1470670"/>
            <a:ext cx="107022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FF0000"/>
                </a:solidFill>
              </a:rPr>
              <a:t>RE</a:t>
            </a:r>
            <a:r>
              <a:rPr lang="en-US" altLang="ko-KR" sz="2400" dirty="0" err="1"/>
              <a:t>presentational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S</a:t>
            </a:r>
            <a:r>
              <a:rPr lang="en-US" altLang="ko-KR" sz="2400" dirty="0"/>
              <a:t>tate </a:t>
            </a:r>
            <a:r>
              <a:rPr lang="en-US" altLang="ko-KR" sz="2400" dirty="0" smtClean="0">
                <a:solidFill>
                  <a:srgbClr val="FF0000"/>
                </a:solidFill>
              </a:rPr>
              <a:t>T</a:t>
            </a:r>
            <a:r>
              <a:rPr lang="en-US" altLang="ko-KR" sz="2400" dirty="0" smtClean="0"/>
              <a:t>ransfer 6</a:t>
            </a:r>
            <a:r>
              <a:rPr lang="ko-KR" altLang="en-US" sz="2400" dirty="0" smtClean="0"/>
              <a:t>규칙</a:t>
            </a:r>
            <a:endParaRPr lang="en-US" altLang="ko-KR" sz="2400" dirty="0" smtClean="0"/>
          </a:p>
          <a:p>
            <a:pPr lvl="1">
              <a:lnSpc>
                <a:spcPct val="200000"/>
              </a:lnSpc>
            </a:pPr>
            <a:r>
              <a:rPr lang="en-US" altLang="ko-KR" sz="2400" b="1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1. </a:t>
            </a:r>
            <a:r>
              <a:rPr lang="en-US" altLang="ko-KR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C</a:t>
            </a:r>
            <a:r>
              <a:rPr lang="ko-KR" altLang="ko-KR" sz="24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lient</a:t>
            </a:r>
            <a:r>
              <a:rPr lang="ko-KR" altLang="ko-KR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–</a:t>
            </a:r>
            <a:r>
              <a:rPr lang="en-US" altLang="ko-KR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S</a:t>
            </a:r>
            <a:r>
              <a:rPr lang="ko-KR" altLang="ko-KR" sz="24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erver</a:t>
            </a:r>
            <a:r>
              <a:rPr lang="ko-KR" altLang="ko-KR" sz="2400" dirty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 </a:t>
            </a:r>
            <a:r>
              <a:rPr lang="ko-KR" altLang="ko-KR" sz="2400" dirty="0" smtClean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구조</a:t>
            </a:r>
            <a:r>
              <a:rPr lang="en-US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 : </a:t>
            </a:r>
            <a:r>
              <a:rPr lang="ko-KR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클라이언트와 </a:t>
            </a:r>
            <a:r>
              <a:rPr lang="ko-KR" altLang="ko-KR" sz="2400" dirty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서버는 </a:t>
            </a:r>
            <a:r>
              <a:rPr lang="ko-KR" altLang="ko-KR" sz="2400" dirty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서로 </a:t>
            </a:r>
            <a:r>
              <a:rPr lang="ko-KR" altLang="ko-KR" sz="2400" dirty="0" smtClean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독립적</a:t>
            </a:r>
            <a:r>
              <a:rPr lang="ko-KR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, </a:t>
            </a:r>
            <a:endParaRPr lang="en-US" altLang="ko-KR" sz="2400" dirty="0" smtClean="0">
              <a:solidFill>
                <a:srgbClr val="222222"/>
              </a:solidFill>
              <a:latin typeface="Arial" panose="020B0604020202020204" pitchFamily="34" charset="0"/>
              <a:ea typeface="FC Sans"/>
            </a:endParaRPr>
          </a:p>
          <a:p>
            <a:pPr lvl="1">
              <a:lnSpc>
                <a:spcPct val="200000"/>
              </a:lnSpc>
            </a:pPr>
            <a:r>
              <a:rPr lang="ko-KR" altLang="ko-KR" sz="2400" dirty="0" smtClean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클라이언트는 </a:t>
            </a:r>
            <a:r>
              <a:rPr lang="ko-KR" altLang="ko-KR" sz="2400" dirty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오직 </a:t>
            </a:r>
            <a:r>
              <a:rPr lang="ko-KR" altLang="ko-KR" sz="2400" dirty="0" err="1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URIs</a:t>
            </a:r>
            <a:r>
              <a:rPr lang="ko-KR" altLang="ko-KR" sz="2400" dirty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 리소스만 </a:t>
            </a:r>
            <a:r>
              <a:rPr lang="ko-KR" altLang="ko-KR" sz="2400" dirty="0">
                <a:latin typeface="Arial" panose="020B0604020202020204" pitchFamily="34" charset="0"/>
                <a:ea typeface="FC Sans"/>
              </a:rPr>
              <a:t>알아야한다</a:t>
            </a:r>
            <a:r>
              <a:rPr lang="ko-KR" altLang="ko-KR" sz="2400" dirty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. </a:t>
            </a:r>
            <a:endParaRPr lang="en-US" altLang="ko-KR" sz="2400" dirty="0" smtClean="0">
              <a:solidFill>
                <a:srgbClr val="222222"/>
              </a:solidFill>
              <a:latin typeface="Arial" panose="020B0604020202020204" pitchFamily="34" charset="0"/>
              <a:ea typeface="FC Sans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b="1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2. </a:t>
            </a:r>
            <a:r>
              <a:rPr lang="ko-KR" altLang="ko-KR" sz="24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FC Sans"/>
              </a:rPr>
              <a:t>Stateless</a:t>
            </a:r>
            <a:r>
              <a:rPr lang="en-US" altLang="ko-KR" sz="2400" b="1" dirty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 </a:t>
            </a:r>
            <a:r>
              <a:rPr lang="ko-KR" altLang="ko-KR" sz="2400" dirty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 </a:t>
            </a:r>
            <a:r>
              <a:rPr lang="en-US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: </a:t>
            </a:r>
            <a:r>
              <a:rPr lang="ko-KR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클라이언트의 </a:t>
            </a:r>
            <a:r>
              <a:rPr lang="ko-KR" altLang="ko-KR" sz="2400" dirty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모든 </a:t>
            </a:r>
            <a:r>
              <a:rPr lang="ko-KR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요청</a:t>
            </a:r>
            <a:r>
              <a:rPr lang="ko-KR" altLang="en-US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에는</a:t>
            </a:r>
            <a:r>
              <a:rPr lang="ko-KR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 </a:t>
            </a:r>
            <a:endParaRPr lang="en-US" altLang="ko-KR" sz="2400" dirty="0" smtClean="0">
              <a:solidFill>
                <a:srgbClr val="222222"/>
              </a:solidFill>
              <a:latin typeface="Arial" panose="020B0604020202020204" pitchFamily="34" charset="0"/>
              <a:ea typeface="FC Sans"/>
            </a:endParaRPr>
          </a:p>
          <a:p>
            <a:pPr lvl="1">
              <a:lnSpc>
                <a:spcPct val="200000"/>
              </a:lnSpc>
            </a:pPr>
            <a:r>
              <a:rPr lang="ko-KR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해당 </a:t>
            </a:r>
            <a:r>
              <a:rPr lang="en-US" altLang="ko-KR" sz="2400" dirty="0" err="1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Req</a:t>
            </a:r>
            <a:r>
              <a:rPr lang="ko-KR" altLang="en-US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를</a:t>
            </a:r>
            <a:r>
              <a:rPr lang="ko-KR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 </a:t>
            </a:r>
            <a:r>
              <a:rPr lang="ko-KR" altLang="ko-KR" sz="2400" dirty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이해할 수 있는 모든 정보가 </a:t>
            </a:r>
            <a:r>
              <a:rPr lang="ko-KR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포함되어야</a:t>
            </a:r>
            <a:r>
              <a:rPr lang="en-US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 </a:t>
            </a:r>
            <a:r>
              <a:rPr lang="ko-KR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한다.</a:t>
            </a:r>
            <a:endParaRPr lang="en-US" altLang="ko-KR" sz="2400" dirty="0" smtClean="0">
              <a:solidFill>
                <a:srgbClr val="222222"/>
              </a:solidFill>
              <a:latin typeface="Arial" panose="020B0604020202020204" pitchFamily="34" charset="0"/>
              <a:ea typeface="FC Sans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3. </a:t>
            </a:r>
            <a:r>
              <a:rPr lang="ko-KR" altLang="ko-KR" sz="2400" dirty="0" err="1" smtClean="0">
                <a:latin typeface="Arial" panose="020B0604020202020204" pitchFamily="34" charset="0"/>
                <a:ea typeface="FC Sans"/>
              </a:rPr>
              <a:t>Cacheable</a:t>
            </a:r>
            <a:r>
              <a:rPr lang="ko-KR" altLang="ko-KR" sz="2400" dirty="0">
                <a:latin typeface="Arial" panose="020B0604020202020204" pitchFamily="34" charset="0"/>
                <a:ea typeface="FC Sans"/>
              </a:rPr>
              <a:t> </a:t>
            </a:r>
            <a:r>
              <a:rPr lang="en-US" altLang="ko-KR" sz="2400" dirty="0" smtClean="0">
                <a:latin typeface="Arial" panose="020B0604020202020204" pitchFamily="34" charset="0"/>
                <a:ea typeface="FC Sans"/>
              </a:rPr>
              <a:t>: </a:t>
            </a:r>
            <a:r>
              <a:rPr lang="ko-KR" altLang="ko-KR" sz="2400" dirty="0" smtClean="0">
                <a:latin typeface="Arial" panose="020B0604020202020204" pitchFamily="34" charset="0"/>
                <a:ea typeface="FC Sans"/>
              </a:rPr>
              <a:t>서버는 </a:t>
            </a:r>
            <a:r>
              <a:rPr lang="ko-KR" altLang="ko-KR" sz="2400" dirty="0" err="1">
                <a:latin typeface="Arial" panose="020B0604020202020204" pitchFamily="34" charset="0"/>
                <a:ea typeface="FC Sans"/>
              </a:rPr>
              <a:t>Response</a:t>
            </a:r>
            <a:r>
              <a:rPr lang="ko-KR" altLang="ko-KR" sz="2400" dirty="0">
                <a:latin typeface="Arial" panose="020B0604020202020204" pitchFamily="34" charset="0"/>
                <a:ea typeface="FC Sans"/>
              </a:rPr>
              <a:t> </a:t>
            </a:r>
            <a:r>
              <a:rPr lang="ko-KR" altLang="ko-KR" sz="2400" dirty="0" err="1">
                <a:latin typeface="Arial" panose="020B0604020202020204" pitchFamily="34" charset="0"/>
                <a:ea typeface="FC Sans"/>
              </a:rPr>
              <a:t>cache-control</a:t>
            </a:r>
            <a:r>
              <a:rPr lang="ko-KR" altLang="ko-KR" sz="2400" dirty="0">
                <a:latin typeface="Arial" panose="020B0604020202020204" pitchFamily="34" charset="0"/>
                <a:ea typeface="FC Sans"/>
              </a:rPr>
              <a:t> 헤더에 해당 요청이 </a:t>
            </a:r>
            <a:r>
              <a:rPr lang="ko-KR" altLang="ko-KR" sz="2400" dirty="0" err="1">
                <a:latin typeface="Arial" panose="020B0604020202020204" pitchFamily="34" charset="0"/>
                <a:ea typeface="FC Sans"/>
              </a:rPr>
              <a:t>캐싱이</a:t>
            </a:r>
            <a:r>
              <a:rPr lang="ko-KR" altLang="ko-KR" sz="2400" dirty="0">
                <a:latin typeface="Arial" panose="020B0604020202020204" pitchFamily="34" charset="0"/>
                <a:ea typeface="FC Sans"/>
              </a:rPr>
              <a:t> 가능한 지에 대한 여부를 제공해야 한다. </a:t>
            </a:r>
            <a:endParaRPr lang="en-US" altLang="ko-KR" sz="2400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FC Sans"/>
            </a:endParaRPr>
          </a:p>
        </p:txBody>
      </p:sp>
    </p:spTree>
    <p:extLst>
      <p:ext uri="{BB962C8B-B14F-4D97-AF65-F5344CB8AC3E}">
        <p14:creationId xmlns:p14="http://schemas.microsoft.com/office/powerpoint/2010/main" val="252025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7488" y="797351"/>
            <a:ext cx="7348504" cy="511955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n-US" altLang="ko-KR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RESTFul</a:t>
            </a:r>
            <a:endParaRPr lang="ko-KR" altLang="en-US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2720" y="1470670"/>
            <a:ext cx="107022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FF0000"/>
                </a:solidFill>
              </a:rPr>
              <a:t>RE</a:t>
            </a:r>
            <a:r>
              <a:rPr lang="en-US" altLang="ko-KR" sz="2400" dirty="0" err="1"/>
              <a:t>presentational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S</a:t>
            </a:r>
            <a:r>
              <a:rPr lang="en-US" altLang="ko-KR" sz="2400" dirty="0"/>
              <a:t>tate </a:t>
            </a:r>
            <a:r>
              <a:rPr lang="en-US" altLang="ko-KR" sz="2400" dirty="0" smtClean="0">
                <a:solidFill>
                  <a:srgbClr val="FF0000"/>
                </a:solidFill>
              </a:rPr>
              <a:t>T</a:t>
            </a:r>
            <a:r>
              <a:rPr lang="en-US" altLang="ko-KR" sz="2400" dirty="0" smtClean="0"/>
              <a:t>ransfer 6</a:t>
            </a:r>
            <a:r>
              <a:rPr lang="ko-KR" altLang="en-US" sz="2400" dirty="0" smtClean="0"/>
              <a:t>규칙</a:t>
            </a:r>
            <a:endParaRPr lang="en-US" altLang="ko-KR" sz="2400" dirty="0" smtClean="0"/>
          </a:p>
          <a:p>
            <a:pPr lvl="1">
              <a:lnSpc>
                <a:spcPct val="200000"/>
              </a:lnSpc>
            </a:pPr>
            <a:r>
              <a:rPr lang="en-US" altLang="ko-KR" sz="2400" b="1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4. </a:t>
            </a:r>
            <a:r>
              <a:rPr lang="en-US" altLang="ko-KR" sz="2400" b="1" dirty="0">
                <a:solidFill>
                  <a:srgbClr val="FF0000"/>
                </a:solidFill>
              </a:rPr>
              <a:t>Uniform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interface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보편적인 </a:t>
            </a:r>
            <a:r>
              <a:rPr lang="ko-KR" altLang="en-US" sz="2400" dirty="0"/>
              <a:t>소프트웨어 엔지니어링 </a:t>
            </a:r>
            <a:r>
              <a:rPr lang="ko-KR" altLang="en-US" sz="2400" dirty="0" smtClean="0"/>
              <a:t>원칙을</a:t>
            </a:r>
            <a:endParaRPr lang="en-US" altLang="ko-KR" sz="2400" dirty="0" smtClean="0"/>
          </a:p>
          <a:p>
            <a:pPr lvl="1">
              <a:lnSpc>
                <a:spcPct val="200000"/>
              </a:lnSpc>
            </a:pPr>
            <a:r>
              <a:rPr lang="en-US" altLang="ko-KR" sz="2400" dirty="0" smtClean="0"/>
              <a:t>component </a:t>
            </a:r>
            <a:r>
              <a:rPr lang="en-US" altLang="ko-KR" sz="2400" dirty="0"/>
              <a:t>interface</a:t>
            </a:r>
            <a:r>
              <a:rPr lang="ko-KR" altLang="en-US" sz="2400" dirty="0"/>
              <a:t>에 적용하면</a:t>
            </a:r>
            <a:r>
              <a:rPr lang="en-US" altLang="ko-KR" sz="2400" dirty="0"/>
              <a:t>, </a:t>
            </a:r>
            <a:r>
              <a:rPr lang="ko-KR" altLang="en-US" sz="2400" dirty="0"/>
              <a:t>전체적인 시스템 아키텍처는 </a:t>
            </a:r>
            <a:r>
              <a:rPr lang="ko-KR" altLang="en-US" sz="2400" dirty="0" smtClean="0"/>
              <a:t>단순화 </a:t>
            </a:r>
            <a:endParaRPr lang="en-US" altLang="ko-KR" sz="2400" dirty="0" smtClean="0"/>
          </a:p>
          <a:p>
            <a:pPr lvl="1">
              <a:lnSpc>
                <a:spcPct val="200000"/>
              </a:lnSpc>
            </a:pPr>
            <a:r>
              <a:rPr lang="ko-KR" altLang="en-US" sz="2400" dirty="0" smtClean="0"/>
              <a:t>되고 </a:t>
            </a:r>
            <a:r>
              <a:rPr lang="ko-KR" altLang="en-US" sz="2400" dirty="0"/>
              <a:t>각 상호작용에 대한 가시성이 </a:t>
            </a:r>
            <a:r>
              <a:rPr lang="ko-KR" altLang="en-US" sz="2400" dirty="0" smtClean="0"/>
              <a:t>개선</a:t>
            </a:r>
            <a:r>
              <a:rPr lang="en-US" altLang="ko-KR" sz="2400" dirty="0" smtClean="0"/>
              <a:t>.</a:t>
            </a:r>
            <a:r>
              <a:rPr lang="ko-KR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 </a:t>
            </a:r>
            <a:endParaRPr lang="en-US" altLang="ko-KR" sz="2400" dirty="0" smtClean="0">
              <a:solidFill>
                <a:srgbClr val="222222"/>
              </a:solidFill>
              <a:latin typeface="Arial" panose="020B0604020202020204" pitchFamily="34" charset="0"/>
              <a:ea typeface="FC Sans"/>
            </a:endParaRPr>
          </a:p>
          <a:p>
            <a:pPr lvl="1">
              <a:lnSpc>
                <a:spcPct val="200000"/>
              </a:lnSpc>
            </a:pPr>
            <a:r>
              <a:rPr lang="en-US" altLang="ko-KR" sz="2400" b="1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5. </a:t>
            </a:r>
            <a:r>
              <a:rPr lang="en-US" altLang="ko-KR" sz="2400" b="1" dirty="0">
                <a:solidFill>
                  <a:srgbClr val="FF0000"/>
                </a:solidFill>
              </a:rPr>
              <a:t>Layered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system</a:t>
            </a:r>
            <a:r>
              <a:rPr lang="en-US" altLang="ko-KR" sz="2400" b="1" dirty="0" smtClean="0"/>
              <a:t> </a:t>
            </a:r>
            <a:r>
              <a:rPr lang="en-US" altLang="ko-KR" sz="2400" dirty="0" smtClean="0"/>
              <a:t>: </a:t>
            </a:r>
            <a:r>
              <a:rPr lang="en-US" altLang="ko-KR" sz="2400" dirty="0"/>
              <a:t>REST</a:t>
            </a:r>
            <a:r>
              <a:rPr lang="ko-KR" altLang="en-US" sz="2400" dirty="0"/>
              <a:t>는 다중 계층 구조를 가질 수 있도록 </a:t>
            </a:r>
            <a:r>
              <a:rPr lang="ko-KR" altLang="en-US" sz="2400" dirty="0" smtClean="0"/>
              <a:t>허용</a:t>
            </a:r>
            <a:r>
              <a:rPr lang="en-US" altLang="ko-KR" sz="2400" dirty="0" smtClean="0"/>
              <a:t>. </a:t>
            </a:r>
          </a:p>
          <a:p>
            <a:pPr lvl="1">
              <a:lnSpc>
                <a:spcPct val="200000"/>
              </a:lnSpc>
            </a:pPr>
            <a:r>
              <a:rPr lang="en-US" altLang="ko-KR" sz="2400" dirty="0" smtClean="0">
                <a:solidFill>
                  <a:srgbClr val="222222"/>
                </a:solidFill>
                <a:latin typeface="Arial" panose="020B0604020202020204" pitchFamily="34" charset="0"/>
                <a:ea typeface="FC Sans"/>
              </a:rPr>
              <a:t>6. </a:t>
            </a:r>
            <a:r>
              <a:rPr lang="en-US" altLang="ko-KR" sz="2400" dirty="0"/>
              <a:t>Code on demand (optional) 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서버가 </a:t>
            </a:r>
            <a:r>
              <a:rPr lang="ko-KR" altLang="en-US" sz="2400" dirty="0"/>
              <a:t>클라이언트에서 실행시킬 수 있는 </a:t>
            </a:r>
            <a:r>
              <a:rPr lang="ko-KR" altLang="en-US" sz="2400" dirty="0" err="1"/>
              <a:t>로직을</a:t>
            </a:r>
            <a:r>
              <a:rPr lang="ko-KR" altLang="en-US" sz="2400" dirty="0"/>
              <a:t> 전송하여 클라이언트의 기능을 확장시킬 수 있다</a:t>
            </a:r>
            <a:r>
              <a:rPr lang="en-US" altLang="ko-KR" sz="2400" dirty="0"/>
              <a:t>. </a:t>
            </a:r>
            <a:endParaRPr lang="en-US" altLang="ko-KR" sz="2400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FC Sans"/>
            </a:endParaRPr>
          </a:p>
        </p:txBody>
      </p:sp>
    </p:spTree>
    <p:extLst>
      <p:ext uri="{BB962C8B-B14F-4D97-AF65-F5344CB8AC3E}">
        <p14:creationId xmlns:p14="http://schemas.microsoft.com/office/powerpoint/2010/main" val="236026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7488" y="797351"/>
            <a:ext cx="7348504" cy="511955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n-US" altLang="ko-KR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RESTFul</a:t>
            </a:r>
            <a:r>
              <a:rPr lang="en-US" altLang="ko-KR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7 </a:t>
            </a:r>
            <a:r>
              <a:rPr lang="en-US" altLang="ko-KR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NamingRule</a:t>
            </a:r>
            <a:endParaRPr lang="ko-KR" altLang="en-US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1788" y="1472925"/>
            <a:ext cx="10702273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>
                <a:solidFill>
                  <a:srgbClr val="333333"/>
                </a:solidFill>
                <a:latin typeface="+mj-lt"/>
                <a:ea typeface="Nanum Gothic"/>
              </a:rPr>
              <a:t>1. 소문자를 사용한다.</a:t>
            </a:r>
            <a:r>
              <a:rPr lang="ko-KR" altLang="ko-KR" sz="1400" dirty="0">
                <a:solidFill>
                  <a:srgbClr val="333333"/>
                </a:solidFill>
                <a:latin typeface="+mj-lt"/>
                <a:ea typeface="Nanum Gothic"/>
              </a:rPr>
              <a:t> </a:t>
            </a:r>
            <a:endParaRPr lang="ko-KR" altLang="ko-KR" sz="1400" dirty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EE2323"/>
                </a:solidFill>
                <a:latin typeface="+mj-lt"/>
                <a:ea typeface="Nanum Gothic"/>
              </a:rPr>
              <a:t>Bad</a:t>
            </a:r>
            <a:r>
              <a:rPr lang="en-US" altLang="ko-KR" sz="1400" b="1" dirty="0" smtClean="0">
                <a:solidFill>
                  <a:srgbClr val="EE2323"/>
                </a:solidFill>
                <a:latin typeface="+mj-lt"/>
                <a:ea typeface="Nanum Gothic"/>
              </a:rPr>
              <a:t>	</a:t>
            </a:r>
            <a:r>
              <a:rPr lang="ko-KR" altLang="ko-KR" sz="1400" dirty="0" smtClean="0">
                <a:latin typeface="+mj-lt"/>
              </a:rPr>
              <a:t>http://restapi.example.com/users/post</a:t>
            </a:r>
            <a:r>
              <a:rPr lang="ko-KR" altLang="ko-KR" sz="1400" dirty="0" smtClean="0">
                <a:solidFill>
                  <a:srgbClr val="FF0000"/>
                </a:solidFill>
                <a:latin typeface="+mj-lt"/>
              </a:rPr>
              <a:t>C</a:t>
            </a:r>
            <a:r>
              <a:rPr lang="ko-KR" altLang="ko-KR" sz="1400" dirty="0" smtClean="0">
                <a:latin typeface="+mj-lt"/>
              </a:rPr>
              <a:t>omments</a:t>
            </a:r>
            <a:endParaRPr lang="ko-KR" altLang="ko-KR" sz="1400" dirty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409D00"/>
                </a:solidFill>
                <a:latin typeface="+mj-lt"/>
                <a:ea typeface="Nanum Gothic"/>
              </a:rPr>
              <a:t>Good</a:t>
            </a:r>
            <a:r>
              <a:rPr lang="en-US" altLang="ko-KR" sz="1400" b="1" dirty="0" smtClean="0">
                <a:solidFill>
                  <a:srgbClr val="409D00"/>
                </a:solidFill>
                <a:latin typeface="+mj-lt"/>
                <a:ea typeface="Nanum Gothic"/>
              </a:rPr>
              <a:t>	</a:t>
            </a:r>
            <a:r>
              <a:rPr lang="ko-KR" altLang="ko-KR" sz="1400" dirty="0" smtClean="0">
                <a:latin typeface="+mj-lt"/>
              </a:rPr>
              <a:t>http</a:t>
            </a:r>
            <a:r>
              <a:rPr lang="ko-KR" altLang="ko-KR" sz="1400" dirty="0">
                <a:latin typeface="+mj-lt"/>
              </a:rPr>
              <a:t>://</a:t>
            </a:r>
            <a:r>
              <a:rPr lang="ko-KR" altLang="ko-KR" sz="1400" dirty="0" smtClean="0">
                <a:latin typeface="+mj-lt"/>
              </a:rPr>
              <a:t>restapi.example.com/users/post</a:t>
            </a:r>
            <a:r>
              <a:rPr lang="ko-KR" altLang="ko-KR" sz="1400" dirty="0" smtClean="0">
                <a:solidFill>
                  <a:srgbClr val="FF0000"/>
                </a:solidFill>
                <a:latin typeface="+mj-lt"/>
              </a:rPr>
              <a:t>-c</a:t>
            </a:r>
            <a:r>
              <a:rPr lang="ko-KR" altLang="ko-KR" sz="1400" dirty="0" smtClean="0">
                <a:latin typeface="+mj-lt"/>
              </a:rPr>
              <a:t>omments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smtClean="0">
                <a:solidFill>
                  <a:srgbClr val="555555"/>
                </a:solidFill>
                <a:latin typeface="+mj-lt"/>
                <a:ea typeface="AppleSDGothicNeo"/>
              </a:rPr>
              <a:t> </a:t>
            </a:r>
            <a:endParaRPr lang="ko-KR" altLang="ko-KR" sz="1000" dirty="0" smtClean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2</a:t>
            </a:r>
            <a:r>
              <a:rPr lang="ko-KR" altLang="ko-KR" sz="1400" b="1" dirty="0">
                <a:solidFill>
                  <a:srgbClr val="333333"/>
                </a:solidFill>
                <a:latin typeface="+mj-lt"/>
                <a:ea typeface="Nanum Gothic"/>
              </a:rPr>
              <a:t>. </a:t>
            </a:r>
            <a:r>
              <a:rPr lang="ko-KR" altLang="ko-KR" sz="1400" b="1" dirty="0" err="1">
                <a:solidFill>
                  <a:srgbClr val="333333"/>
                </a:solidFill>
                <a:latin typeface="+mj-lt"/>
                <a:ea typeface="Nanum Gothic"/>
              </a:rPr>
              <a:t>언더바를</a:t>
            </a:r>
            <a:r>
              <a:rPr lang="ko-KR" altLang="ko-KR" sz="1400" b="1" dirty="0">
                <a:solidFill>
                  <a:srgbClr val="333333"/>
                </a:solidFill>
                <a:latin typeface="+mj-lt"/>
                <a:ea typeface="Nanum Gothic"/>
              </a:rPr>
              <a:t> 대신 하이픈을 사용한다.</a:t>
            </a:r>
            <a:endParaRPr lang="ko-KR" altLang="ko-KR" sz="1400" dirty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EE2323"/>
                </a:solidFill>
                <a:latin typeface="+mj-lt"/>
                <a:ea typeface="Nanum Gothic"/>
              </a:rPr>
              <a:t>Bad</a:t>
            </a:r>
            <a:r>
              <a:rPr lang="en-US" altLang="ko-KR" sz="1400" b="1" dirty="0" smtClean="0">
                <a:solidFill>
                  <a:srgbClr val="EE2323"/>
                </a:solidFill>
                <a:latin typeface="+mj-lt"/>
                <a:ea typeface="Nanum Gothic"/>
              </a:rPr>
              <a:t>	</a:t>
            </a:r>
            <a:r>
              <a:rPr lang="ko-KR" altLang="ko-KR" sz="1400" dirty="0" smtClean="0">
                <a:latin typeface="+mj-lt"/>
              </a:rPr>
              <a:t>http</a:t>
            </a:r>
            <a:r>
              <a:rPr lang="ko-KR" altLang="ko-KR" sz="1400" dirty="0">
                <a:latin typeface="+mj-lt"/>
              </a:rPr>
              <a:t>://</a:t>
            </a:r>
            <a:r>
              <a:rPr lang="ko-KR" altLang="ko-KR" sz="1400" dirty="0" smtClean="0">
                <a:latin typeface="+mj-lt"/>
              </a:rPr>
              <a:t>restapi.example.com/users/post</a:t>
            </a:r>
            <a:r>
              <a:rPr lang="ko-KR" altLang="ko-KR" sz="1400" dirty="0" smtClean="0">
                <a:solidFill>
                  <a:srgbClr val="FF0000"/>
                </a:solidFill>
                <a:latin typeface="+mj-lt"/>
              </a:rPr>
              <a:t>_c</a:t>
            </a:r>
            <a:r>
              <a:rPr lang="ko-KR" altLang="ko-KR" sz="1400" dirty="0" smtClean="0">
                <a:latin typeface="+mj-lt"/>
              </a:rPr>
              <a:t>omments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409D00"/>
                </a:solidFill>
                <a:latin typeface="+mj-lt"/>
                <a:ea typeface="Nanum Gothic"/>
              </a:rPr>
              <a:t>Good</a:t>
            </a:r>
            <a:r>
              <a:rPr lang="en-US" altLang="ko-KR" sz="1400" b="1" dirty="0" smtClean="0">
                <a:solidFill>
                  <a:srgbClr val="409D00"/>
                </a:solidFill>
                <a:latin typeface="+mj-lt"/>
                <a:ea typeface="Nanum Gothic"/>
              </a:rPr>
              <a:t>	</a:t>
            </a:r>
            <a:r>
              <a:rPr lang="ko-KR" altLang="ko-KR" sz="1400" dirty="0" smtClean="0">
                <a:latin typeface="+mj-lt"/>
              </a:rPr>
              <a:t>http</a:t>
            </a:r>
            <a:r>
              <a:rPr lang="ko-KR" altLang="ko-KR" sz="1400" dirty="0">
                <a:latin typeface="+mj-lt"/>
              </a:rPr>
              <a:t>://</a:t>
            </a:r>
            <a:r>
              <a:rPr lang="ko-KR" altLang="ko-KR" sz="1400" dirty="0" smtClean="0">
                <a:latin typeface="+mj-lt"/>
              </a:rPr>
              <a:t>restapi.example.com/users/post</a:t>
            </a:r>
            <a:r>
              <a:rPr lang="ko-KR" altLang="ko-KR" sz="1400" dirty="0" smtClean="0">
                <a:solidFill>
                  <a:srgbClr val="FF0000"/>
                </a:solidFill>
                <a:latin typeface="+mj-lt"/>
              </a:rPr>
              <a:t>-c</a:t>
            </a:r>
            <a:r>
              <a:rPr lang="ko-KR" altLang="ko-KR" sz="1400" dirty="0" smtClean="0">
                <a:latin typeface="+mj-lt"/>
              </a:rPr>
              <a:t>omments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smtClean="0">
                <a:solidFill>
                  <a:srgbClr val="555555"/>
                </a:solidFill>
                <a:latin typeface="+mj-lt"/>
                <a:ea typeface="AppleSDGothicNeo"/>
              </a:rPr>
              <a:t> </a:t>
            </a:r>
            <a:endParaRPr lang="ko-KR" altLang="ko-KR" sz="1000" dirty="0" smtClean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3</a:t>
            </a:r>
            <a:r>
              <a:rPr lang="ko-KR" altLang="ko-KR" sz="1400" b="1" dirty="0">
                <a:solidFill>
                  <a:srgbClr val="333333"/>
                </a:solidFill>
                <a:latin typeface="+mj-lt"/>
                <a:ea typeface="Nanum Gothic"/>
              </a:rPr>
              <a:t>. 마지막에 </a:t>
            </a:r>
            <a:r>
              <a:rPr lang="ko-KR" altLang="ko-KR" sz="1400" b="1" dirty="0">
                <a:latin typeface="+mj-lt"/>
                <a:ea typeface="Nanum Gothic"/>
              </a:rPr>
              <a:t>슬래시</a:t>
            </a:r>
            <a:r>
              <a:rPr lang="ko-KR" altLang="ko-KR" sz="1400" b="1" dirty="0">
                <a:solidFill>
                  <a:srgbClr val="333333"/>
                </a:solidFill>
                <a:latin typeface="+mj-lt"/>
                <a:ea typeface="Nanum Gothic"/>
              </a:rPr>
              <a:t>를 포함하지 않는다.</a:t>
            </a:r>
            <a:endParaRPr lang="ko-KR" altLang="ko-KR" sz="1400" dirty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EE2323"/>
                </a:solidFill>
                <a:latin typeface="+mj-lt"/>
                <a:ea typeface="Nanum Gothic"/>
              </a:rPr>
              <a:t>Bad</a:t>
            </a:r>
            <a:r>
              <a:rPr lang="en-US" altLang="ko-KR" sz="1400" b="1" dirty="0" smtClean="0">
                <a:solidFill>
                  <a:srgbClr val="EE2323"/>
                </a:solidFill>
                <a:latin typeface="+mj-lt"/>
                <a:ea typeface="Nanum Gothic"/>
              </a:rPr>
              <a:t>	</a:t>
            </a:r>
            <a:r>
              <a:rPr lang="ko-KR" altLang="ko-KR" sz="1400" dirty="0" smtClean="0">
                <a:latin typeface="+mj-lt"/>
              </a:rPr>
              <a:t>http</a:t>
            </a:r>
            <a:r>
              <a:rPr lang="ko-KR" altLang="ko-KR" sz="1400" dirty="0">
                <a:latin typeface="+mj-lt"/>
              </a:rPr>
              <a:t>://</a:t>
            </a:r>
            <a:r>
              <a:rPr lang="ko-KR" altLang="ko-KR" sz="1400" dirty="0" smtClean="0">
                <a:latin typeface="+mj-lt"/>
              </a:rPr>
              <a:t>restapi.example.com/users</a:t>
            </a:r>
            <a:r>
              <a:rPr lang="ko-KR" altLang="ko-KR" sz="1400" dirty="0" smtClean="0">
                <a:solidFill>
                  <a:srgbClr val="FF0000"/>
                </a:solidFill>
                <a:latin typeface="+mj-lt"/>
              </a:rPr>
              <a:t>/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409D00"/>
                </a:solidFill>
                <a:latin typeface="+mj-lt"/>
                <a:ea typeface="Nanum Gothic"/>
              </a:rPr>
              <a:t>Good</a:t>
            </a:r>
            <a:r>
              <a:rPr lang="en-US" altLang="ko-KR" sz="1400" b="1" dirty="0" smtClean="0">
                <a:solidFill>
                  <a:srgbClr val="409D00"/>
                </a:solidFill>
                <a:latin typeface="+mj-lt"/>
                <a:ea typeface="Nanum Gothic"/>
              </a:rPr>
              <a:t>	</a:t>
            </a:r>
            <a:r>
              <a:rPr lang="ko-KR" altLang="ko-KR" sz="1400" dirty="0" smtClean="0">
                <a:latin typeface="+mj-lt"/>
              </a:rPr>
              <a:t>http://restapi.example.com/users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smtClean="0">
                <a:solidFill>
                  <a:srgbClr val="555555"/>
                </a:solidFill>
                <a:latin typeface="+mj-lt"/>
                <a:ea typeface="AppleSDGothicNeo"/>
              </a:rPr>
              <a:t> </a:t>
            </a:r>
            <a:endParaRPr lang="ko-KR" altLang="ko-KR" sz="1000" dirty="0" smtClean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4</a:t>
            </a:r>
            <a:r>
              <a:rPr lang="ko-KR" altLang="ko-KR" sz="1400" b="1" dirty="0">
                <a:solidFill>
                  <a:srgbClr val="333333"/>
                </a:solidFill>
                <a:latin typeface="+mj-lt"/>
                <a:ea typeface="Nanum Gothic"/>
              </a:rPr>
              <a:t>. 행위는 포함하지 않는다.</a:t>
            </a:r>
            <a:endParaRPr lang="ko-KR" altLang="ko-KR" sz="1400" dirty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EE2323"/>
                </a:solidFill>
                <a:latin typeface="+mj-lt"/>
                <a:ea typeface="Nanum Gothic"/>
              </a:rPr>
              <a:t>Bad</a:t>
            </a:r>
            <a:r>
              <a:rPr lang="en-US" altLang="ko-KR" sz="1400" b="1" dirty="0" smtClean="0">
                <a:solidFill>
                  <a:srgbClr val="EE2323"/>
                </a:solidFill>
                <a:latin typeface="+mj-lt"/>
                <a:ea typeface="Nanum Gothic"/>
              </a:rPr>
              <a:t>	</a:t>
            </a:r>
            <a:r>
              <a:rPr lang="ko-KR" altLang="ko-KR" sz="1400" dirty="0" smtClean="0">
                <a:latin typeface="+mj-lt"/>
              </a:rPr>
              <a:t>POST 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ko-KR" altLang="ko-KR" sz="1400" dirty="0" smtClean="0">
                <a:latin typeface="+mj-lt"/>
              </a:rPr>
              <a:t>http</a:t>
            </a:r>
            <a:r>
              <a:rPr lang="ko-KR" altLang="ko-KR" sz="1400" dirty="0">
                <a:latin typeface="+mj-lt"/>
              </a:rPr>
              <a:t>://</a:t>
            </a:r>
            <a:r>
              <a:rPr lang="ko-KR" altLang="ko-KR" sz="1400" dirty="0" smtClean="0">
                <a:latin typeface="+mj-lt"/>
              </a:rPr>
              <a:t>restapi.example.com/users/1/</a:t>
            </a:r>
            <a:r>
              <a:rPr lang="ko-KR" altLang="ko-KR" sz="1400" dirty="0" smtClean="0">
                <a:solidFill>
                  <a:srgbClr val="FF0000"/>
                </a:solidFill>
                <a:latin typeface="+mj-lt"/>
              </a:rPr>
              <a:t>delete-</a:t>
            </a:r>
            <a:r>
              <a:rPr lang="ko-KR" altLang="ko-KR" sz="1400" dirty="0" smtClean="0">
                <a:latin typeface="+mj-lt"/>
              </a:rPr>
              <a:t>post/1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409D00"/>
                </a:solidFill>
                <a:latin typeface="+mj-lt"/>
                <a:ea typeface="Nanum Gothic"/>
              </a:rPr>
              <a:t>Good</a:t>
            </a:r>
            <a:r>
              <a:rPr lang="en-US" altLang="ko-KR" sz="1400" b="1" dirty="0" smtClean="0">
                <a:solidFill>
                  <a:srgbClr val="409D00"/>
                </a:solidFill>
                <a:latin typeface="+mj-lt"/>
                <a:ea typeface="Nanum Gothic"/>
              </a:rPr>
              <a:t>	</a:t>
            </a:r>
            <a:r>
              <a:rPr lang="ko-KR" altLang="ko-KR" sz="1400" dirty="0" smtClean="0">
                <a:solidFill>
                  <a:srgbClr val="FF0000"/>
                </a:solidFill>
                <a:latin typeface="+mj-lt"/>
              </a:rPr>
              <a:t>DELETE</a:t>
            </a:r>
            <a:r>
              <a:rPr lang="ko-KR" altLang="ko-KR" sz="1400" dirty="0" smtClean="0">
                <a:latin typeface="+mj-lt"/>
              </a:rPr>
              <a:t> </a:t>
            </a:r>
            <a:r>
              <a:rPr lang="ko-KR" altLang="ko-KR" sz="1400" dirty="0">
                <a:latin typeface="+mj-lt"/>
              </a:rPr>
              <a:t>http://</a:t>
            </a:r>
            <a:r>
              <a:rPr lang="ko-KR" altLang="ko-KR" sz="1400" dirty="0" smtClean="0">
                <a:latin typeface="+mj-lt"/>
              </a:rPr>
              <a:t>restapi.example.com/users/1/posts/1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555555"/>
                </a:solidFill>
                <a:latin typeface="+mj-lt"/>
                <a:ea typeface="AppleSDGothicNeo"/>
              </a:rPr>
              <a:t> </a:t>
            </a:r>
            <a:endParaRPr lang="ko-KR" altLang="ko-KR" sz="1000" dirty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5.</a:t>
            </a:r>
            <a:r>
              <a:rPr lang="en-US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 </a:t>
            </a:r>
            <a:r>
              <a:rPr lang="ko-KR" altLang="ko-KR" sz="1400" b="1" dirty="0" smtClean="0">
                <a:solidFill>
                  <a:srgbClr val="FF0000"/>
                </a:solidFill>
                <a:latin typeface="+mj-lt"/>
                <a:ea typeface="Nanum Gothic"/>
              </a:rPr>
              <a:t>파일 </a:t>
            </a:r>
            <a:r>
              <a:rPr lang="ko-KR" altLang="ko-KR" sz="1400" b="1" dirty="0" err="1" smtClean="0">
                <a:solidFill>
                  <a:srgbClr val="FF0000"/>
                </a:solidFill>
                <a:latin typeface="+mj-lt"/>
                <a:ea typeface="Nanum Gothic"/>
              </a:rPr>
              <a:t>확장자</a:t>
            </a:r>
            <a:r>
              <a:rPr lang="ko-KR" altLang="ko-KR" sz="1400" b="1" dirty="0" err="1" smtClean="0">
                <a:solidFill>
                  <a:srgbClr val="333333"/>
                </a:solidFill>
                <a:latin typeface="+mj-lt"/>
                <a:ea typeface="Nanum Gothic"/>
              </a:rPr>
              <a:t>는</a:t>
            </a:r>
            <a:r>
              <a:rPr lang="ko-KR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 </a:t>
            </a:r>
            <a:r>
              <a:rPr lang="ko-KR" altLang="ko-KR" sz="1400" b="1" dirty="0" err="1">
                <a:solidFill>
                  <a:srgbClr val="333333"/>
                </a:solidFill>
                <a:latin typeface="+mj-lt"/>
                <a:ea typeface="Nanum Gothic"/>
              </a:rPr>
              <a:t>URI에</a:t>
            </a:r>
            <a:r>
              <a:rPr lang="ko-KR" altLang="ko-KR" sz="1400" b="1" dirty="0">
                <a:solidFill>
                  <a:srgbClr val="333333"/>
                </a:solidFill>
                <a:latin typeface="+mj-lt"/>
                <a:ea typeface="Nanum Gothic"/>
              </a:rPr>
              <a:t> 포함시키지 않는다.</a:t>
            </a:r>
            <a:endParaRPr lang="ko-KR" altLang="ko-KR" sz="1400" dirty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EE2323"/>
                </a:solidFill>
                <a:latin typeface="+mj-lt"/>
                <a:ea typeface="Nanum Gothic"/>
              </a:rPr>
              <a:t>Bad</a:t>
            </a:r>
            <a:r>
              <a:rPr lang="en-US" altLang="ko-KR" sz="1400" b="1" dirty="0" smtClean="0">
                <a:solidFill>
                  <a:srgbClr val="EE2323"/>
                </a:solidFill>
                <a:latin typeface="+mj-lt"/>
                <a:ea typeface="Nanum Gothic"/>
              </a:rPr>
              <a:t>	      </a:t>
            </a:r>
            <a:r>
              <a:rPr lang="ko-KR" altLang="ko-KR" sz="1400" dirty="0" smtClean="0">
                <a:latin typeface="+mj-lt"/>
              </a:rPr>
              <a:t>http</a:t>
            </a:r>
            <a:r>
              <a:rPr lang="ko-KR" altLang="ko-KR" sz="1400" dirty="0">
                <a:latin typeface="+mj-lt"/>
              </a:rPr>
              <a:t>://</a:t>
            </a:r>
            <a:r>
              <a:rPr lang="ko-KR" altLang="ko-KR" sz="1400" dirty="0" smtClean="0">
                <a:latin typeface="+mj-lt"/>
              </a:rPr>
              <a:t>restapi.example.com/users/photo</a:t>
            </a:r>
            <a:r>
              <a:rPr lang="ko-KR" altLang="ko-KR" sz="1400" dirty="0" smtClean="0">
                <a:solidFill>
                  <a:srgbClr val="FF0000"/>
                </a:solidFill>
                <a:latin typeface="+mj-lt"/>
              </a:rPr>
              <a:t>.jpg</a:t>
            </a:r>
            <a:endParaRPr lang="en-US" altLang="ko-KR" sz="1400" dirty="0" smtClean="0">
              <a:solidFill>
                <a:srgbClr val="FF0000"/>
              </a:solidFill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409D00"/>
                </a:solidFill>
                <a:latin typeface="+mj-lt"/>
                <a:ea typeface="Nanum Gothic"/>
              </a:rPr>
              <a:t>Good</a:t>
            </a:r>
            <a:r>
              <a:rPr lang="en-US" altLang="ko-KR" sz="1400" b="1" dirty="0" smtClean="0">
                <a:solidFill>
                  <a:srgbClr val="409D00"/>
                </a:solidFill>
                <a:latin typeface="+mj-lt"/>
                <a:ea typeface="Nanum Gothic"/>
              </a:rPr>
              <a:t>	</a:t>
            </a:r>
            <a:r>
              <a:rPr lang="ko-KR" altLang="ko-KR" sz="1400" dirty="0" smtClean="0">
                <a:solidFill>
                  <a:srgbClr val="FF0000"/>
                </a:solidFill>
                <a:latin typeface="+mj-lt"/>
              </a:rPr>
              <a:t>GET</a:t>
            </a:r>
            <a:r>
              <a:rPr lang="ko-KR" altLang="ko-KR" sz="1400" dirty="0" smtClean="0">
                <a:latin typeface="+mj-lt"/>
              </a:rPr>
              <a:t> </a:t>
            </a:r>
            <a:r>
              <a:rPr lang="ko-KR" altLang="ko-KR" sz="1400" dirty="0">
                <a:latin typeface="+mj-lt"/>
              </a:rPr>
              <a:t>http://restapi.example.com/users/photo </a:t>
            </a:r>
            <a:r>
              <a:rPr lang="ko-KR" altLang="ko-KR" sz="1400" dirty="0">
                <a:solidFill>
                  <a:srgbClr val="FF0000"/>
                </a:solidFill>
                <a:latin typeface="+mj-lt"/>
              </a:rPr>
              <a:t>HTTP/1.1 Host: restapi.example.com </a:t>
            </a:r>
            <a:r>
              <a:rPr lang="ko-KR" altLang="ko-KR" sz="1400" dirty="0" err="1">
                <a:solidFill>
                  <a:srgbClr val="FF0000"/>
                </a:solidFill>
                <a:latin typeface="+mj-lt"/>
              </a:rPr>
              <a:t>Accept</a:t>
            </a:r>
            <a:r>
              <a:rPr lang="ko-KR" altLang="ko-KR" sz="1400" dirty="0">
                <a:solidFill>
                  <a:srgbClr val="FF0000"/>
                </a:solidFill>
                <a:latin typeface="+mj-lt"/>
              </a:rPr>
              <a:t>: </a:t>
            </a:r>
            <a:r>
              <a:rPr lang="ko-KR" altLang="ko-KR" sz="1400" dirty="0" err="1" smtClean="0">
                <a:solidFill>
                  <a:srgbClr val="FF0000"/>
                </a:solidFill>
                <a:latin typeface="+mj-lt"/>
              </a:rPr>
              <a:t>image</a:t>
            </a:r>
            <a:r>
              <a:rPr lang="ko-KR" altLang="ko-KR" sz="1400" dirty="0" smtClean="0">
                <a:solidFill>
                  <a:srgbClr val="FF0000"/>
                </a:solidFill>
                <a:latin typeface="+mj-lt"/>
              </a:rPr>
              <a:t>/</a:t>
            </a:r>
            <a:r>
              <a:rPr lang="ko-KR" altLang="ko-KR" sz="1400" dirty="0" err="1" smtClean="0">
                <a:solidFill>
                  <a:srgbClr val="FF0000"/>
                </a:solidFill>
                <a:latin typeface="+mj-lt"/>
              </a:rPr>
              <a:t>jpg</a:t>
            </a:r>
            <a:endParaRPr lang="en-US" altLang="ko-KR" sz="1400" dirty="0" smtClean="0">
              <a:solidFill>
                <a:srgbClr val="FF0000"/>
              </a:solidFill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555555"/>
                </a:solidFill>
                <a:latin typeface="+mj-lt"/>
                <a:ea typeface="AppleSDGothicNeo"/>
              </a:rPr>
              <a:t> </a:t>
            </a:r>
            <a:endParaRPr lang="ko-KR" altLang="ko-KR" sz="1000" dirty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>
                <a:solidFill>
                  <a:srgbClr val="333333"/>
                </a:solidFill>
                <a:latin typeface="+mj-lt"/>
                <a:ea typeface="Nanum Gothic"/>
              </a:rPr>
              <a:t>6. </a:t>
            </a:r>
            <a:r>
              <a:rPr lang="en-US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(Optional) </a:t>
            </a:r>
            <a:r>
              <a:rPr lang="ko-KR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가급적 </a:t>
            </a:r>
            <a:r>
              <a:rPr lang="ko-KR" altLang="ko-KR" sz="1400" b="1" dirty="0">
                <a:solidFill>
                  <a:srgbClr val="333333"/>
                </a:solidFill>
                <a:latin typeface="+mj-lt"/>
                <a:ea typeface="Nanum Gothic"/>
              </a:rPr>
              <a:t>전달하고자하는 자원의 명사를 사용하되, 컨트롤 자원을 의미하는 경우 예외적으로 동사를 허용한다</a:t>
            </a:r>
            <a:r>
              <a:rPr lang="ko-KR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.</a:t>
            </a:r>
            <a:endParaRPr lang="ko-KR" altLang="ko-KR" sz="1000" dirty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EE2323"/>
                </a:solidFill>
                <a:latin typeface="+mj-lt"/>
                <a:ea typeface="Nanum Gothic"/>
              </a:rPr>
              <a:t>Bad</a:t>
            </a:r>
            <a:r>
              <a:rPr lang="en-US" altLang="ko-KR" sz="1400" b="1" dirty="0" smtClean="0">
                <a:solidFill>
                  <a:srgbClr val="EE2323"/>
                </a:solidFill>
                <a:latin typeface="+mj-lt"/>
                <a:ea typeface="Nanum Gothic"/>
              </a:rPr>
              <a:t>	</a:t>
            </a:r>
            <a:r>
              <a:rPr lang="ko-KR" altLang="ko-KR" sz="1400" dirty="0" smtClean="0">
                <a:latin typeface="+mj-lt"/>
                <a:hlinkClick r:id="rId3"/>
              </a:rPr>
              <a:t>http</a:t>
            </a:r>
            <a:r>
              <a:rPr lang="ko-KR" altLang="ko-KR" sz="1400" dirty="0">
                <a:latin typeface="+mj-lt"/>
                <a:hlinkClick r:id="rId3"/>
              </a:rPr>
              <a:t>://</a:t>
            </a:r>
            <a:r>
              <a:rPr lang="ko-KR" altLang="ko-KR" sz="1400" dirty="0" smtClean="0">
                <a:latin typeface="+mj-lt"/>
                <a:hlinkClick r:id="rId3"/>
              </a:rPr>
              <a:t>restapi.example.com/posts/duplicating</a:t>
            </a:r>
            <a:endParaRPr lang="en-US" altLang="ko-KR" sz="1400" dirty="0">
              <a:latin typeface="+mj-lt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409D00"/>
                </a:solidFill>
                <a:latin typeface="+mj-lt"/>
                <a:ea typeface="Nanum Gothic"/>
              </a:rPr>
              <a:t>Good</a:t>
            </a:r>
            <a:r>
              <a:rPr lang="en-US" altLang="ko-KR" sz="1400" b="1" dirty="0" smtClean="0">
                <a:solidFill>
                  <a:srgbClr val="409D00"/>
                </a:solidFill>
                <a:latin typeface="+mj-lt"/>
                <a:ea typeface="Nanum Gothic"/>
              </a:rPr>
              <a:t>	</a:t>
            </a:r>
            <a:r>
              <a:rPr lang="ko-KR" altLang="ko-KR" sz="1400" dirty="0" smtClean="0">
                <a:latin typeface="+mj-lt"/>
                <a:hlinkClick r:id="rId4"/>
              </a:rPr>
              <a:t>http</a:t>
            </a:r>
            <a:r>
              <a:rPr lang="ko-KR" altLang="ko-KR" sz="1400" dirty="0">
                <a:latin typeface="+mj-lt"/>
                <a:hlinkClick r:id="rId4"/>
              </a:rPr>
              <a:t>://</a:t>
            </a:r>
            <a:r>
              <a:rPr lang="ko-KR" altLang="ko-KR" sz="1400" dirty="0" smtClean="0">
                <a:latin typeface="+mj-lt"/>
                <a:hlinkClick r:id="rId4"/>
              </a:rPr>
              <a:t>restapi.example.com/posts/duplicate</a:t>
            </a:r>
            <a:endParaRPr lang="en-US" altLang="ko-KR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62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7488" y="797351"/>
            <a:ext cx="7348504" cy="511955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n-US" altLang="ko-KR" kern="0" spc="-15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RESTFul </a:t>
            </a:r>
            <a:r>
              <a:rPr lang="en-US" altLang="ko-KR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</a:t>
            </a:r>
            <a:r>
              <a:rPr lang="en-US" altLang="ko-KR" kern="0" spc="-151" dirty="0" err="1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NamingRule</a:t>
            </a:r>
            <a:endParaRPr lang="ko-KR" altLang="en-US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1788" y="1472925"/>
            <a:ext cx="10702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7</a:t>
            </a:r>
            <a:r>
              <a:rPr lang="en-US" altLang="ko-KR" sz="1400" b="1" dirty="0">
                <a:solidFill>
                  <a:srgbClr val="333333"/>
                </a:solidFill>
                <a:latin typeface="+mj-lt"/>
                <a:ea typeface="Nanum Gothic"/>
              </a:rPr>
              <a:t>. URI</a:t>
            </a:r>
            <a:r>
              <a:rPr lang="ko-KR" altLang="en-US" sz="1400" b="1" dirty="0">
                <a:solidFill>
                  <a:srgbClr val="333333"/>
                </a:solidFill>
                <a:latin typeface="+mj-lt"/>
                <a:ea typeface="Nanum Gothic"/>
              </a:rPr>
              <a:t>에 작성되는 영어를 복수형으로 작성한다</a:t>
            </a:r>
            <a:r>
              <a:rPr lang="en-US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. (</a:t>
            </a:r>
            <a:r>
              <a:rPr lang="ko-KR" altLang="en-US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개념적 </a:t>
            </a:r>
            <a:r>
              <a:rPr lang="en-US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Tree </a:t>
            </a:r>
            <a:r>
              <a:rPr lang="ko-KR" altLang="en-US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구조</a:t>
            </a:r>
            <a:r>
              <a:rPr lang="en-US" altLang="ko-KR" sz="1400" b="1" dirty="0" smtClean="0">
                <a:solidFill>
                  <a:srgbClr val="333333"/>
                </a:solidFill>
                <a:latin typeface="+mj-lt"/>
                <a:ea typeface="Nanum Gothic"/>
              </a:rPr>
              <a:t>)</a:t>
            </a:r>
            <a:endParaRPr lang="en-US" altLang="ko-KR" sz="1400" b="1" dirty="0" smtClean="0">
              <a:solidFill>
                <a:srgbClr val="EE2323"/>
              </a:solidFill>
              <a:ea typeface="Nanum Gothic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EE2323"/>
                </a:solidFill>
                <a:ea typeface="Nanum Gothic"/>
              </a:rPr>
              <a:t>Bad</a:t>
            </a:r>
            <a:r>
              <a:rPr lang="en-US" altLang="ko-KR" sz="1400" b="1" dirty="0">
                <a:solidFill>
                  <a:srgbClr val="EE2323"/>
                </a:solidFill>
                <a:ea typeface="Nanum Gothic"/>
              </a:rPr>
              <a:t>	</a:t>
            </a:r>
            <a:r>
              <a:rPr lang="ko-KR" altLang="ko-KR" sz="1400" dirty="0" smtClean="0"/>
              <a:t>http://restapi.example.com</a:t>
            </a:r>
            <a:r>
              <a:rPr lang="ko-KR" altLang="ko-KR" sz="1400" dirty="0"/>
              <a:t>/</a:t>
            </a:r>
            <a:r>
              <a:rPr lang="en-US" altLang="ko-KR" sz="1400" dirty="0" smtClean="0">
                <a:solidFill>
                  <a:srgbClr val="FF0000"/>
                </a:solidFill>
              </a:rPr>
              <a:t>student/course</a:t>
            </a:r>
            <a:endParaRPr lang="ko-KR" altLang="ko-KR" sz="1400" dirty="0" smtClean="0">
              <a:solidFill>
                <a:srgbClr val="FF0000"/>
              </a:solidFill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 smtClean="0">
                <a:solidFill>
                  <a:srgbClr val="409D00"/>
                </a:solidFill>
                <a:ea typeface="Nanum Gothic"/>
              </a:rPr>
              <a:t>Good</a:t>
            </a:r>
            <a:r>
              <a:rPr lang="en-US" altLang="ko-KR" sz="1400" b="1" dirty="0" smtClean="0">
                <a:solidFill>
                  <a:srgbClr val="409D00"/>
                </a:solidFill>
                <a:ea typeface="Nanum Gothic"/>
              </a:rPr>
              <a:t>	</a:t>
            </a:r>
            <a:r>
              <a:rPr lang="ko-KR" altLang="ko-KR" sz="1400" dirty="0" smtClean="0"/>
              <a:t>http://restapi.example.com/</a:t>
            </a:r>
            <a:r>
              <a:rPr lang="en-US" altLang="ko-KR" sz="1400" dirty="0" smtClean="0"/>
              <a:t>students/</a:t>
            </a:r>
            <a:r>
              <a:rPr lang="en-US" altLang="ko-KR" sz="1400" dirty="0" smtClean="0">
                <a:solidFill>
                  <a:srgbClr val="FF0000"/>
                </a:solidFill>
              </a:rPr>
              <a:t>3248234</a:t>
            </a:r>
            <a:r>
              <a:rPr lang="en-US" altLang="ko-KR" sz="1400" dirty="0" smtClean="0"/>
              <a:t>/courses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err="1">
                <a:solidFill>
                  <a:srgbClr val="409D00"/>
                </a:solidFill>
                <a:ea typeface="Nanum Gothic"/>
              </a:rPr>
              <a:t>Good</a:t>
            </a:r>
            <a:r>
              <a:rPr lang="en-US" altLang="ko-KR" sz="1400" b="1" dirty="0">
                <a:solidFill>
                  <a:srgbClr val="409D00"/>
                </a:solidFill>
                <a:ea typeface="Nanum Gothic"/>
              </a:rPr>
              <a:t>	</a:t>
            </a:r>
            <a:r>
              <a:rPr lang="ko-KR" altLang="ko-KR" sz="1400" dirty="0"/>
              <a:t>http://restapi.example.com/</a:t>
            </a:r>
            <a:r>
              <a:rPr lang="en-US" altLang="ko-KR" sz="1400" dirty="0" smtClean="0"/>
              <a:t>students/</a:t>
            </a:r>
            <a:r>
              <a:rPr lang="en-US" altLang="ko-KR" sz="1400" dirty="0" smtClean="0">
                <a:solidFill>
                  <a:srgbClr val="FF0000"/>
                </a:solidFill>
              </a:rPr>
              <a:t>3248234</a:t>
            </a:r>
            <a:r>
              <a:rPr lang="en-US" altLang="ko-KR" sz="1400" dirty="0" smtClean="0"/>
              <a:t>/courses/</a:t>
            </a:r>
            <a:r>
              <a:rPr lang="en-US" altLang="ko-KR" sz="1400" dirty="0" smtClean="0">
                <a:solidFill>
                  <a:srgbClr val="FF0000"/>
                </a:solidFill>
              </a:rPr>
              <a:t>physics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462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7488" y="797351"/>
            <a:ext cx="7348504" cy="511955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n-US" altLang="ko-KR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7" y="1053328"/>
            <a:ext cx="8037707" cy="56683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388" y="249386"/>
            <a:ext cx="9504443" cy="64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7488" y="797351"/>
            <a:ext cx="6492988" cy="511955"/>
          </a:xfrm>
        </p:spPr>
        <p:txBody>
          <a:bodyPr/>
          <a:lstStyle/>
          <a:p>
            <a:r>
              <a:rPr lang="en-US" altLang="ko-KR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spc="-151" dirty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3" name="사각형: 둥근 모서리 26"/>
          <p:cNvSpPr/>
          <p:nvPr/>
        </p:nvSpPr>
        <p:spPr>
          <a:xfrm>
            <a:off x="716108" y="1587984"/>
            <a:ext cx="8844958" cy="657871"/>
          </a:xfrm>
          <a:prstGeom prst="roundRect">
            <a:avLst>
              <a:gd name="adj" fmla="val 8577"/>
            </a:avLst>
          </a:prstGeom>
          <a:solidFill>
            <a:srgbClr val="E6F7FE"/>
          </a:solidFill>
        </p:spPr>
        <p:txBody>
          <a:bodyPr wrap="square" tIns="0" anchor="ctr">
            <a:noAutofit/>
          </a:bodyPr>
          <a:lstStyle/>
          <a:p>
            <a:pPr marL="342900" lvl="0" indent="-342900" latinLnBrk="0">
              <a:lnSpc>
                <a:spcPct val="150000"/>
              </a:lnSpc>
              <a:buClr>
                <a:srgbClr val="0E95E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200" b="1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Server</a:t>
            </a:r>
            <a:endParaRPr lang="en-US" altLang="ko-KR" sz="2200" b="1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4" name="왼쪽으로 구부러진 화살표 3">
            <a:extLst>
              <a:ext uri="{FF2B5EF4-FFF2-40B4-BE49-F238E27FC236}">
                <a16:creationId xmlns:a16="http://schemas.microsoft.com/office/drawing/2014/main" id="{FDF3B1F7-ECE0-4A3C-94D7-526442F7785A}"/>
              </a:ext>
            </a:extLst>
          </p:cNvPr>
          <p:cNvSpPr/>
          <p:nvPr/>
        </p:nvSpPr>
        <p:spPr>
          <a:xfrm>
            <a:off x="1052187" y="2387437"/>
            <a:ext cx="7632141" cy="3363280"/>
          </a:xfrm>
          <a:prstGeom prst="curvedLeftArrow">
            <a:avLst>
              <a:gd name="adj1" fmla="val 1246"/>
              <a:gd name="adj2" fmla="val 5176"/>
              <a:gd name="adj3" fmla="val 9176"/>
            </a:avLst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52187" y="2818355"/>
            <a:ext cx="450214" cy="538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052187" y="3389234"/>
            <a:ext cx="450214" cy="1079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57526" y="3826799"/>
            <a:ext cx="664587" cy="4263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984311" y="4267769"/>
            <a:ext cx="611015" cy="1143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028403" y="4738339"/>
            <a:ext cx="593710" cy="4669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855926" y="5230729"/>
            <a:ext cx="942692" cy="1090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304" y="4124080"/>
            <a:ext cx="716709" cy="7167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02559" y="5541715"/>
            <a:ext cx="1759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alpha val="20000"/>
                  </a:schemeClr>
                </a:solidFill>
                <a:latin typeface="Arial Rounded MT Bold" panose="020F0704030504030204" pitchFamily="34" charset="0"/>
              </a:rPr>
              <a:t>Logic Tier</a:t>
            </a:r>
            <a:br>
              <a:rPr lang="en-US" altLang="ko-KR" sz="1600" dirty="0">
                <a:solidFill>
                  <a:schemeClr val="tx1">
                    <a:alpha val="2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altLang="ko-KR" sz="1600" dirty="0">
                <a:solidFill>
                  <a:schemeClr val="tx1">
                    <a:alpha val="20000"/>
                  </a:schemeClr>
                </a:solidFill>
                <a:latin typeface="Arial Rounded MT Bold" panose="020F0704030504030204" pitchFamily="34" charset="0"/>
              </a:rPr>
              <a:t>Application Tier</a:t>
            </a:r>
            <a:endParaRPr lang="ko-KR" altLang="en-US" sz="1600" dirty="0">
              <a:solidFill>
                <a:schemeClr val="tx1">
                  <a:alpha val="2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72779" y="5729593"/>
            <a:ext cx="129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20000"/>
                  </a:schemeClr>
                </a:solidFill>
                <a:latin typeface="Arial Rounded MT Bold" panose="020F0704030504030204" pitchFamily="34" charset="0"/>
              </a:rPr>
              <a:t>Data</a:t>
            </a:r>
            <a:r>
              <a:rPr lang="en-US" altLang="ko-KR" sz="1600" dirty="0">
                <a:latin typeface="Arial Rounded MT Bold" panose="020F070403050403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alpha val="20000"/>
                  </a:schemeClr>
                </a:solidFill>
                <a:latin typeface="Arial Rounded MT Bold" panose="020F0704030504030204" pitchFamily="34" charset="0"/>
              </a:rPr>
              <a:t>Tier</a:t>
            </a:r>
            <a:endParaRPr lang="ko-KR" altLang="en-US" sz="1600" dirty="0">
              <a:solidFill>
                <a:schemeClr val="tx1">
                  <a:alpha val="2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620" y="5750717"/>
            <a:ext cx="1891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20000"/>
                  </a:schemeClr>
                </a:solidFill>
                <a:latin typeface="Arial Rounded MT Bold" panose="020F0704030504030204" pitchFamily="34" charset="0"/>
              </a:rPr>
              <a:t>Presentation</a:t>
            </a:r>
            <a:r>
              <a:rPr lang="en-US" altLang="ko-KR" sz="1600" dirty="0">
                <a:latin typeface="Arial Rounded MT Bold" panose="020F0704030504030204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alpha val="20000"/>
                  </a:schemeClr>
                </a:solidFill>
                <a:latin typeface="Arial Rounded MT Bold" panose="020F0704030504030204" pitchFamily="34" charset="0"/>
              </a:rPr>
              <a:t>Tier</a:t>
            </a:r>
            <a:endParaRPr lang="ko-KR" altLang="en-US" sz="1600" dirty="0">
              <a:solidFill>
                <a:schemeClr val="tx1">
                  <a:alpha val="2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0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77" y="3291727"/>
            <a:ext cx="935227" cy="83235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759" y="4098816"/>
            <a:ext cx="716709" cy="71670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759" y="3359528"/>
            <a:ext cx="716709" cy="71670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304" y="3361726"/>
            <a:ext cx="716709" cy="71670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980" y="3361726"/>
            <a:ext cx="716709" cy="7167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785" y="3834202"/>
            <a:ext cx="1125482" cy="112548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682" y="3129879"/>
            <a:ext cx="1125482" cy="112548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51" y="3412267"/>
            <a:ext cx="560705" cy="56070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51" y="4124079"/>
            <a:ext cx="560705" cy="5607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08" y="2447938"/>
            <a:ext cx="548666" cy="54866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50" y="2277824"/>
            <a:ext cx="644513" cy="64451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60" y="2291384"/>
            <a:ext cx="668314" cy="5847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8" y="2541405"/>
            <a:ext cx="639235" cy="13483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44" y="2809953"/>
            <a:ext cx="640636" cy="24450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9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71" y="2774899"/>
            <a:ext cx="502169" cy="54666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0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15" y="4317952"/>
            <a:ext cx="640283" cy="54862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59" y="3625109"/>
            <a:ext cx="692843" cy="69284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96" y="3161429"/>
            <a:ext cx="814971" cy="61122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168" y="4161962"/>
            <a:ext cx="769599" cy="24751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46" y="4433299"/>
            <a:ext cx="539770" cy="4626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2" y="4396943"/>
            <a:ext cx="313972" cy="4597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178" y="4886435"/>
            <a:ext cx="782189" cy="21627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AA14F84-3A36-472D-9812-74F3A88C14EA}"/>
              </a:ext>
            </a:extLst>
          </p:cNvPr>
          <p:cNvSpPr txBox="1"/>
          <p:nvPr/>
        </p:nvSpPr>
        <p:spPr>
          <a:xfrm>
            <a:off x="5912742" y="3774830"/>
            <a:ext cx="9926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tx1">
                    <a:alpha val="20000"/>
                  </a:schemeClr>
                </a:solidFill>
                <a:latin typeface="+mn-ea"/>
              </a:rPr>
              <a:t>M</a:t>
            </a:r>
            <a:r>
              <a:rPr lang="en-US" altLang="ko-KR" sz="1000" dirty="0" err="1">
                <a:solidFill>
                  <a:schemeClr val="tx1">
                    <a:alpha val="20000"/>
                  </a:schemeClr>
                </a:solidFill>
                <a:latin typeface="+mn-ea"/>
              </a:rPr>
              <a:t>icro</a:t>
            </a:r>
            <a:r>
              <a:rPr lang="en-US" altLang="ko-KR" sz="1000" dirty="0">
                <a:solidFill>
                  <a:schemeClr val="tx1">
                    <a:alpha val="20000"/>
                  </a:schemeClr>
                </a:solidFill>
                <a:latin typeface="+mn-ea"/>
              </a:rPr>
              <a:t> </a:t>
            </a:r>
          </a:p>
          <a:p>
            <a:r>
              <a:rPr lang="en-US" altLang="ko-KR" sz="1000" dirty="0" smtClean="0">
                <a:solidFill>
                  <a:schemeClr val="tx1">
                    <a:alpha val="20000"/>
                  </a:schemeClr>
                </a:solidFill>
                <a:latin typeface="+mn-ea"/>
              </a:rPr>
              <a:t>Service</a:t>
            </a:r>
            <a:r>
              <a:rPr lang="ko-KR" altLang="en-US" sz="1000" dirty="0" smtClean="0">
                <a:solidFill>
                  <a:schemeClr val="tx1">
                    <a:alpha val="20000"/>
                  </a:schemeClr>
                </a:solidFill>
                <a:latin typeface="+mn-ea"/>
              </a:rPr>
              <a:t> </a:t>
            </a:r>
            <a:endParaRPr lang="en-US" altLang="ko-KR" sz="1000" dirty="0">
              <a:solidFill>
                <a:schemeClr val="tx1">
                  <a:alpha val="20000"/>
                </a:schemeClr>
              </a:solidFill>
              <a:latin typeface="+mn-ea"/>
            </a:endParaRPr>
          </a:p>
          <a:p>
            <a:r>
              <a:rPr lang="en-US" altLang="ko-KR" sz="1000" dirty="0" smtClean="0">
                <a:solidFill>
                  <a:schemeClr val="tx1">
                    <a:alpha val="20000"/>
                  </a:schemeClr>
                </a:solidFill>
                <a:latin typeface="+mn-ea"/>
              </a:rPr>
              <a:t>Architecture</a:t>
            </a:r>
            <a:endParaRPr lang="ko-KR" altLang="en-US" sz="1000" dirty="0">
              <a:solidFill>
                <a:schemeClr val="tx1">
                  <a:alpha val="20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603858-598B-40DB-809E-2F2942CB2472}"/>
              </a:ext>
            </a:extLst>
          </p:cNvPr>
          <p:cNvSpPr txBox="1"/>
          <p:nvPr/>
        </p:nvSpPr>
        <p:spPr>
          <a:xfrm>
            <a:off x="4123957" y="4833953"/>
            <a:ext cx="2239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>
                    <a:alpha val="20000"/>
                  </a:schemeClr>
                </a:solidFill>
                <a:latin typeface="+mn-ea"/>
              </a:rPr>
              <a:t>High Availability or Cluster System</a:t>
            </a:r>
          </a:p>
          <a:p>
            <a:r>
              <a:rPr lang="en-US" altLang="ko-KR" sz="1000" dirty="0">
                <a:solidFill>
                  <a:schemeClr val="tx1">
                    <a:alpha val="20000"/>
                  </a:schemeClr>
                </a:solidFill>
                <a:latin typeface="+mn-ea"/>
              </a:rPr>
              <a:t>100% =&gt; 0min loss</a:t>
            </a:r>
            <a:endParaRPr lang="ko-KR" altLang="en-US" sz="1000" dirty="0">
              <a:solidFill>
                <a:schemeClr val="tx1">
                  <a:alpha val="20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FE5EE5B-86EC-44A2-81B8-A3820982C260}"/>
              </a:ext>
            </a:extLst>
          </p:cNvPr>
          <p:cNvCxnSpPr/>
          <p:nvPr/>
        </p:nvCxnSpPr>
        <p:spPr>
          <a:xfrm>
            <a:off x="3298041" y="2291384"/>
            <a:ext cx="0" cy="3797887"/>
          </a:xfrm>
          <a:prstGeom prst="line">
            <a:avLst/>
          </a:prstGeom>
          <a:ln w="63500"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0B6B27A-3DD4-46D7-9870-63F854DE6E4B}"/>
              </a:ext>
            </a:extLst>
          </p:cNvPr>
          <p:cNvSpPr txBox="1"/>
          <p:nvPr/>
        </p:nvSpPr>
        <p:spPr>
          <a:xfrm>
            <a:off x="2792367" y="6016047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alpha val="20000"/>
                  </a:schemeClr>
                </a:solidFill>
                <a:latin typeface="Arial Rounded MT Bold" panose="020F0704030504030204" pitchFamily="34" charset="0"/>
              </a:rPr>
              <a:t>Security</a:t>
            </a:r>
            <a:endParaRPr lang="ko-KR" altLang="en-US" sz="1600" dirty="0">
              <a:solidFill>
                <a:schemeClr val="tx1">
                  <a:alpha val="2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50" y="5141505"/>
            <a:ext cx="966455" cy="37123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9A589C9-0DFA-447B-92B1-EB143B3078C5}"/>
              </a:ext>
            </a:extLst>
          </p:cNvPr>
          <p:cNvSpPr txBox="1"/>
          <p:nvPr/>
        </p:nvSpPr>
        <p:spPr>
          <a:xfrm>
            <a:off x="2385612" y="2926273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Arial Rounded MT Bold" panose="020F0704030504030204" pitchFamily="34" charset="0"/>
              </a:rPr>
              <a:t>Load Balancer</a:t>
            </a:r>
          </a:p>
          <a:p>
            <a:r>
              <a:rPr lang="en-US" altLang="ko-KR" sz="800" dirty="0">
                <a:latin typeface="Arial Rounded MT Bold" panose="020F0704030504030204" pitchFamily="34" charset="0"/>
              </a:rPr>
              <a:t>HA Proxy</a:t>
            </a:r>
            <a:endParaRPr lang="ko-KR" altLang="en-US" sz="800" dirty="0">
              <a:latin typeface="Arial Rounded MT Bold" panose="020F07040305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8245BA4-B31D-4BD8-A8D9-F0CC3932D8F5}"/>
              </a:ext>
            </a:extLst>
          </p:cNvPr>
          <p:cNvSpPr/>
          <p:nvPr/>
        </p:nvSpPr>
        <p:spPr>
          <a:xfrm>
            <a:off x="4768239" y="2756368"/>
            <a:ext cx="1092764" cy="5759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435" y="2783266"/>
            <a:ext cx="1134232" cy="5907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11" y="3185946"/>
            <a:ext cx="1327437" cy="5238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5" y="3989618"/>
            <a:ext cx="946157" cy="86564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A8245BA4-B31D-4BD8-A8D9-F0CC3932D8F5}"/>
              </a:ext>
            </a:extLst>
          </p:cNvPr>
          <p:cNvSpPr/>
          <p:nvPr/>
        </p:nvSpPr>
        <p:spPr>
          <a:xfrm>
            <a:off x="5920414" y="3196623"/>
            <a:ext cx="1266450" cy="4770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8245BA4-B31D-4BD8-A8D9-F0CC3932D8F5}"/>
              </a:ext>
            </a:extLst>
          </p:cNvPr>
          <p:cNvSpPr/>
          <p:nvPr/>
        </p:nvSpPr>
        <p:spPr>
          <a:xfrm>
            <a:off x="3566955" y="4047526"/>
            <a:ext cx="764192" cy="82864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22" y="2664087"/>
            <a:ext cx="966455" cy="3712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78196" y="2669959"/>
            <a:ext cx="3896774" cy="200405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747527" y="2276186"/>
            <a:ext cx="3740652" cy="8427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763756" y="4592265"/>
            <a:ext cx="3841996" cy="172018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976884" y="4355518"/>
            <a:ext cx="1076475" cy="39058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A8245BA4-B31D-4BD8-A8D9-F0CC3932D8F5}"/>
              </a:ext>
            </a:extLst>
          </p:cNvPr>
          <p:cNvSpPr/>
          <p:nvPr/>
        </p:nvSpPr>
        <p:spPr>
          <a:xfrm>
            <a:off x="5915630" y="4310542"/>
            <a:ext cx="1266450" cy="4770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7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7488" y="797351"/>
            <a:ext cx="7348504" cy="511955"/>
          </a:xfr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n-US" altLang="ko-KR" kern="0" spc="-151" dirty="0" smtClean="0">
                <a:ln w="0"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kern="0" spc="-151" dirty="0">
              <a:ln w="0"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4" y="1504950"/>
            <a:ext cx="8676774" cy="48763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79" y="1504950"/>
            <a:ext cx="8164679" cy="49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5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5600</TotalTime>
  <Words>370</Words>
  <Application>Microsoft Office PowerPoint</Application>
  <PresentationFormat>와이드스크린</PresentationFormat>
  <Paragraphs>73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AppleSDGothicNeo</vt:lpstr>
      <vt:lpstr>FC Sans</vt:lpstr>
      <vt:lpstr>Nanum Gothic</vt:lpstr>
      <vt:lpstr>Quattrocento Sans</vt:lpstr>
      <vt:lpstr>맑은 고딕</vt:lpstr>
      <vt:lpstr>맑은 고딕</vt:lpstr>
      <vt:lpstr>삼성긴고딕OTF Medium</vt:lpstr>
      <vt:lpstr>삼성긴고딕OTF Regular</vt:lpstr>
      <vt:lpstr>Arial</vt:lpstr>
      <vt:lpstr>Arial Rounded MT Bold</vt:lpstr>
      <vt:lpstr>Wingdings</vt:lpstr>
      <vt:lpstr>Office 테마</vt:lpstr>
      <vt:lpstr>PowerPoint 프레젠테이션</vt:lpstr>
      <vt:lpstr>목차</vt:lpstr>
      <vt:lpstr>RESTFul</vt:lpstr>
      <vt:lpstr>RESTFul</vt:lpstr>
      <vt:lpstr>RESTFul 7 NamingRule</vt:lpstr>
      <vt:lpstr>RESTFul 7 NamingRule</vt:lpstr>
      <vt:lpstr>…</vt:lpstr>
      <vt:lpstr>Data Flow</vt:lpstr>
      <vt:lpstr>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최미정</dc:creator>
  <cp:lastModifiedBy>SSAFY</cp:lastModifiedBy>
  <cp:revision>288</cp:revision>
  <dcterms:created xsi:type="dcterms:W3CDTF">2020-12-09T04:38:54Z</dcterms:created>
  <dcterms:modified xsi:type="dcterms:W3CDTF">2023-01-16T00:23:56Z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E:\Ch.MJ\4기\4기_방송자료_템플릿.pptx</vt:lpwstr>
  </property>
</Properties>
</file>